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256" r:id="rId2"/>
    <p:sldId id="274" r:id="rId3"/>
    <p:sldId id="275" r:id="rId4"/>
    <p:sldId id="283" r:id="rId5"/>
    <p:sldId id="276" r:id="rId6"/>
    <p:sldId id="258" r:id="rId7"/>
    <p:sldId id="267" r:id="rId8"/>
    <p:sldId id="282" r:id="rId9"/>
    <p:sldId id="269" r:id="rId10"/>
    <p:sldId id="268" r:id="rId11"/>
    <p:sldId id="277" r:id="rId12"/>
    <p:sldId id="270" r:id="rId13"/>
    <p:sldId id="265" r:id="rId14"/>
    <p:sldId id="266" r:id="rId15"/>
    <p:sldId id="278" r:id="rId16"/>
    <p:sldId id="271" r:id="rId17"/>
    <p:sldId id="260" r:id="rId18"/>
    <p:sldId id="279" r:id="rId19"/>
    <p:sldId id="272" r:id="rId20"/>
    <p:sldId id="261" r:id="rId21"/>
    <p:sldId id="264" r:id="rId22"/>
    <p:sldId id="280" r:id="rId23"/>
    <p:sldId id="273" r:id="rId24"/>
    <p:sldId id="259" r:id="rId25"/>
    <p:sldId id="281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99"/>
    <a:srgbClr val="FF0000"/>
    <a:srgbClr val="CCFFFF"/>
    <a:srgbClr val="00FFFF"/>
    <a:srgbClr val="800000"/>
    <a:srgbClr val="A381F7"/>
    <a:srgbClr val="865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 snapToGrid="0"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A1318D-124D-4C33-81F8-84298C580E0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64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064AD-FE73-449B-9212-C0FF05BCAB1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066309"/>
      </p:ext>
    </p:extLst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A2A09-9509-4C5E-9055-FB7CE6FE059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567721"/>
      </p:ext>
    </p:extLst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75DB-B0AC-4000-9C2C-AB6E526B499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182022"/>
      </p:ext>
    </p:extLst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3C0F4-C540-449A-8D33-C5564C228AF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64214"/>
      </p:ext>
    </p:extLst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4B872-8EC4-4B06-AE81-6896A3B68DB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998548"/>
      </p:ext>
    </p:extLst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3F072-CCFA-43FF-8865-189C8695812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49131"/>
      </p:ext>
    </p:extLst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EC94D-DCFB-4A45-BDCB-5B428D96A2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389519"/>
      </p:ext>
    </p:extLst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AC926-A838-41EE-809C-301898E0D34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151486"/>
      </p:ext>
    </p:extLst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45292-21F7-439E-977C-FF78B1D16D0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425038"/>
      </p:ext>
    </p:extLst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D4FA2-7F3F-4375-AF4F-64A54D62CD6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233795"/>
      </p:ext>
    </p:extLst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4B008-0C61-4EFF-98BC-FC9DC63542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790320"/>
      </p:ext>
    </p:extLst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208C823D-FEB3-4C8F-862B-3CBA5043728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hecker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00FF"/>
            </a:gs>
            <a:gs pos="50000">
              <a:srgbClr val="0000FF">
                <a:gamma/>
                <a:tint val="3137"/>
                <a:invGamma/>
              </a:srgbClr>
            </a:gs>
            <a:gs pos="100000">
              <a:srgbClr val="0000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460B4-43AE-4C6E-9B76-83445D60AD96}" type="slidenum">
              <a:rPr lang="ru-RU"/>
              <a:pPr/>
              <a:t>1</a:t>
            </a:fld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143000"/>
          </a:xfrm>
        </p:spPr>
        <p:txBody>
          <a:bodyPr anchor="ctr"/>
          <a:lstStyle/>
          <a:p>
            <a:r>
              <a:rPr lang="ru-RU" sz="7200" dirty="0" smtClean="0">
                <a:solidFill>
                  <a:srgbClr val="FF0000"/>
                </a:solidFill>
              </a:rPr>
              <a:t>Тема:  </a:t>
            </a:r>
            <a:r>
              <a:rPr lang="ru-RU" sz="7200" dirty="0">
                <a:solidFill>
                  <a:srgbClr val="FF0000"/>
                </a:solidFill>
              </a:rPr>
              <a:t>Витамины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CC14-4647-4B8F-9DFA-5DD95C3E6DF9}" type="slidenum">
              <a:rPr lang="ru-RU"/>
              <a:pPr/>
              <a:t>10</a:t>
            </a:fld>
            <a:endParaRPr lang="ru-RU"/>
          </a:p>
        </p:txBody>
      </p:sp>
      <p:sp>
        <p:nvSpPr>
          <p:cNvPr id="15407" name="AutoShape 47"/>
          <p:cNvSpPr>
            <a:spLocks noChangeArrowheads="1"/>
          </p:cNvSpPr>
          <p:nvPr/>
        </p:nvSpPr>
        <p:spPr bwMode="auto">
          <a:xfrm rot="1800000">
            <a:off x="246063" y="2495550"/>
            <a:ext cx="1166812" cy="1011238"/>
          </a:xfrm>
          <a:prstGeom prst="hexagon">
            <a:avLst>
              <a:gd name="adj" fmla="val 28846"/>
              <a:gd name="vf" fmla="val 115470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8" name="AutoShape 48"/>
          <p:cNvSpPr>
            <a:spLocks noChangeArrowheads="1"/>
          </p:cNvSpPr>
          <p:nvPr/>
        </p:nvSpPr>
        <p:spPr bwMode="auto">
          <a:xfrm rot="1800000">
            <a:off x="7637463" y="1257300"/>
            <a:ext cx="1166812" cy="1011238"/>
          </a:xfrm>
          <a:prstGeom prst="hexagon">
            <a:avLst>
              <a:gd name="adj" fmla="val 28846"/>
              <a:gd name="vf" fmla="val 115470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1412875" y="2117725"/>
            <a:ext cx="6367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(СН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СН)</a:t>
            </a:r>
            <a:r>
              <a:rPr lang="ru-RU" baseline="-25000"/>
              <a:t>2 </a:t>
            </a:r>
            <a:r>
              <a:rPr lang="ru-RU"/>
              <a:t>- 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 (СН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С-СН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СН)</a:t>
            </a:r>
            <a:r>
              <a:rPr lang="ru-RU" baseline="-25000"/>
              <a:t>2</a:t>
            </a:r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 flipV="1">
            <a:off x="1314450" y="2533650"/>
            <a:ext cx="209550" cy="171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 flipV="1">
            <a:off x="7486650" y="2038350"/>
            <a:ext cx="228600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 flipH="1" flipV="1">
            <a:off x="495300" y="2190750"/>
            <a:ext cx="3619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3" name="Line 53"/>
          <p:cNvSpPr>
            <a:spLocks noChangeShapeType="1"/>
          </p:cNvSpPr>
          <p:nvPr/>
        </p:nvSpPr>
        <p:spPr bwMode="auto">
          <a:xfrm flipV="1">
            <a:off x="857250" y="2190750"/>
            <a:ext cx="3619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4" name="Line 54"/>
          <p:cNvSpPr>
            <a:spLocks noChangeShapeType="1"/>
          </p:cNvSpPr>
          <p:nvPr/>
        </p:nvSpPr>
        <p:spPr bwMode="auto">
          <a:xfrm>
            <a:off x="1219200" y="2705100"/>
            <a:ext cx="0" cy="571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5" name="Line 55"/>
          <p:cNvSpPr>
            <a:spLocks noChangeShapeType="1"/>
          </p:cNvSpPr>
          <p:nvPr/>
        </p:nvSpPr>
        <p:spPr bwMode="auto">
          <a:xfrm>
            <a:off x="1314450" y="3314700"/>
            <a:ext cx="2667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6" name="Line 56"/>
          <p:cNvSpPr>
            <a:spLocks noChangeShapeType="1"/>
          </p:cNvSpPr>
          <p:nvPr/>
        </p:nvSpPr>
        <p:spPr bwMode="auto">
          <a:xfrm>
            <a:off x="7810500" y="1485900"/>
            <a:ext cx="0" cy="571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7" name="Line 57"/>
          <p:cNvSpPr>
            <a:spLocks noChangeShapeType="1"/>
          </p:cNvSpPr>
          <p:nvPr/>
        </p:nvSpPr>
        <p:spPr bwMode="auto">
          <a:xfrm>
            <a:off x="7410450" y="1295400"/>
            <a:ext cx="2667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8" name="Line 58"/>
          <p:cNvSpPr>
            <a:spLocks noChangeShapeType="1"/>
          </p:cNvSpPr>
          <p:nvPr/>
        </p:nvSpPr>
        <p:spPr bwMode="auto">
          <a:xfrm flipH="1">
            <a:off x="7886700" y="2362200"/>
            <a:ext cx="3619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>
            <a:off x="8248650" y="2362200"/>
            <a:ext cx="36195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381001" y="4467225"/>
            <a:ext cx="8229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buFont typeface="Symbol" panose="05050102010706020507" pitchFamily="18" charset="2"/>
              <a:buChar char="b"/>
            </a:pPr>
            <a:r>
              <a:rPr lang="ru-RU" sz="2800" dirty="0" smtClean="0">
                <a:solidFill>
                  <a:srgbClr val="990000"/>
                </a:solidFill>
              </a:rPr>
              <a:t>-КАРОТИН</a:t>
            </a:r>
            <a:r>
              <a:rPr lang="ru-RU" sz="2800" dirty="0" smtClean="0"/>
              <a:t> </a:t>
            </a:r>
            <a:r>
              <a:rPr lang="ru-RU" sz="2800" dirty="0"/>
              <a:t>– провитамин, в организме </a:t>
            </a:r>
            <a:r>
              <a:rPr lang="ru-RU" sz="2800" dirty="0" smtClean="0"/>
              <a:t>превр</a:t>
            </a:r>
            <a:r>
              <a:rPr lang="ru-RU" sz="2800" dirty="0" smtClean="0"/>
              <a:t>ащается</a:t>
            </a:r>
            <a:r>
              <a:rPr lang="ru-RU" sz="2800" dirty="0" smtClean="0"/>
              <a:t> в </a:t>
            </a:r>
            <a:r>
              <a:rPr lang="ru-RU" sz="2800" dirty="0"/>
              <a:t>2 молекулы вит. А </a:t>
            </a:r>
          </a:p>
        </p:txBody>
      </p:sp>
      <p:sp>
        <p:nvSpPr>
          <p:cNvPr id="15421" name="Line 61"/>
          <p:cNvSpPr>
            <a:spLocks noChangeShapeType="1"/>
          </p:cNvSpPr>
          <p:nvPr/>
        </p:nvSpPr>
        <p:spPr bwMode="auto">
          <a:xfrm>
            <a:off x="4610100" y="1333500"/>
            <a:ext cx="0" cy="2000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847C9-78A9-4FC5-9169-5ECBCD556AD2}" type="slidenum">
              <a:rPr lang="ru-RU"/>
              <a:pPr/>
              <a:t>11</a:t>
            </a:fld>
            <a:endParaRPr lang="ru-RU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736725" y="6127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92433" y="665992"/>
            <a:ext cx="853767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У птиц этот процесс идет в 3 раза активнее </a:t>
            </a:r>
            <a:r>
              <a:rPr lang="ru-RU" sz="2800" dirty="0" smtClean="0"/>
              <a:t>чем </a:t>
            </a:r>
            <a:r>
              <a:rPr lang="ru-RU" sz="2800" dirty="0"/>
              <a:t>у жвачных</a:t>
            </a:r>
          </a:p>
          <a:p>
            <a:pPr algn="just"/>
            <a:r>
              <a:rPr lang="ru-RU" sz="2800" dirty="0"/>
              <a:t>У молодняка, </a:t>
            </a:r>
            <a:r>
              <a:rPr lang="ru-RU" sz="2800" dirty="0" smtClean="0"/>
              <a:t>пуш</a:t>
            </a:r>
            <a:r>
              <a:rPr lang="ru-RU" sz="2800" dirty="0" smtClean="0"/>
              <a:t>ных</a:t>
            </a:r>
            <a:r>
              <a:rPr lang="ru-RU" sz="2800" dirty="0" smtClean="0"/>
              <a:t> </a:t>
            </a:r>
            <a:r>
              <a:rPr lang="ru-RU" sz="2800" dirty="0"/>
              <a:t>зверей в первые дни жизни </a:t>
            </a:r>
            <a:endParaRPr lang="ru-RU" sz="2800" dirty="0">
              <a:latin typeface="Arial" panose="020B0604020202020204" pitchFamily="34" charset="0"/>
            </a:endParaRPr>
          </a:p>
          <a:p>
            <a:pPr algn="just"/>
            <a:r>
              <a:rPr lang="ru-RU" sz="2800" dirty="0"/>
              <a:t>каротин не</a:t>
            </a:r>
            <a:r>
              <a:rPr lang="ru-RU" sz="2800" dirty="0">
                <a:latin typeface="Arial" panose="020B0604020202020204" pitchFamily="34" charset="0"/>
              </a:rPr>
              <a:t> </a:t>
            </a:r>
            <a:r>
              <a:rPr lang="ru-RU" sz="2800" dirty="0">
                <a:latin typeface="+mj-lt"/>
              </a:rPr>
              <a:t>п</a:t>
            </a:r>
            <a:r>
              <a:rPr lang="ru-RU" sz="2800" dirty="0"/>
              <a:t>ревращается в витамин А.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АВИТАМИНОЗ: </a:t>
            </a:r>
            <a:r>
              <a:rPr lang="ru-RU" sz="2800" dirty="0" err="1"/>
              <a:t>ксерофталмия</a:t>
            </a:r>
            <a:r>
              <a:rPr lang="ru-RU" sz="2800" dirty="0"/>
              <a:t>, </a:t>
            </a:r>
            <a:r>
              <a:rPr lang="ru-RU" sz="2800" dirty="0" err="1"/>
              <a:t>куринная</a:t>
            </a:r>
            <a:r>
              <a:rPr lang="ru-RU" sz="2800" dirty="0"/>
              <a:t> </a:t>
            </a:r>
            <a:r>
              <a:rPr lang="ru-RU" sz="2800" dirty="0" smtClean="0"/>
              <a:t>слепота</a:t>
            </a:r>
            <a:r>
              <a:rPr lang="ru-RU" sz="2800" dirty="0"/>
              <a:t>,</a:t>
            </a:r>
            <a:r>
              <a:rPr lang="ru-RU" sz="2800" dirty="0">
                <a:latin typeface="Arial" panose="020B0604020202020204" pitchFamily="34" charset="0"/>
              </a:rPr>
              <a:t> </a:t>
            </a:r>
            <a:r>
              <a:rPr lang="ru-RU" sz="2800" dirty="0"/>
              <a:t>прекращение роста костей.</a:t>
            </a:r>
          </a:p>
          <a:p>
            <a:pPr algn="just"/>
            <a:r>
              <a:rPr lang="ru-RU" sz="2800" dirty="0"/>
              <a:t> </a:t>
            </a:r>
            <a:r>
              <a:rPr lang="ru-RU" sz="2800" dirty="0" err="1"/>
              <a:t>Ретинол</a:t>
            </a:r>
            <a:r>
              <a:rPr lang="ru-RU" sz="2800" dirty="0"/>
              <a:t> быстро окисляется на воздухе </a:t>
            </a:r>
            <a:r>
              <a:rPr lang="ru-RU" sz="2800" dirty="0" smtClean="0"/>
              <a:t>( </a:t>
            </a:r>
            <a:r>
              <a:rPr lang="ru-RU" sz="2800" dirty="0"/>
              <a:t>к нему добавляют </a:t>
            </a:r>
            <a:r>
              <a:rPr lang="ru-RU" sz="2800" dirty="0">
                <a:solidFill>
                  <a:srgbClr val="FF0000"/>
                </a:solidFill>
              </a:rPr>
              <a:t>антиоксиданты</a:t>
            </a:r>
            <a:r>
              <a:rPr lang="ru-RU" sz="2800" dirty="0"/>
              <a:t> – вит Е, </a:t>
            </a:r>
            <a:r>
              <a:rPr lang="ru-RU" sz="2800" dirty="0" err="1"/>
              <a:t>дилудин</a:t>
            </a:r>
            <a:r>
              <a:rPr lang="ru-RU" sz="2800" dirty="0"/>
              <a:t>)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smtClean="0"/>
              <a:t>Используется </a:t>
            </a:r>
            <a:r>
              <a:rPr lang="ru-RU" sz="2800" dirty="0"/>
              <a:t>при ксерофтальмии, ожогах, обморожениях</a:t>
            </a:r>
            <a:r>
              <a:rPr lang="ru-RU" sz="2800" dirty="0" smtClean="0"/>
              <a:t>, ранах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  <p:transition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2655A-6CBA-47D0-A614-5C41810AA10A}" type="slidenum">
              <a:rPr lang="ru-RU"/>
              <a:pPr/>
              <a:t>12</a:t>
            </a:fld>
            <a:endParaRPr lang="ru-RU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25438" y="342900"/>
            <a:ext cx="85677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Витамин Д, кальциферол, антирахитический</a:t>
            </a:r>
            <a:endParaRPr lang="ru-RU" sz="280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174875" y="1066800"/>
            <a:ext cx="42211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Д</a:t>
            </a:r>
            <a:r>
              <a:rPr lang="ru-RU" sz="3200" baseline="-25000"/>
              <a:t>2</a:t>
            </a:r>
            <a:r>
              <a:rPr lang="ru-RU" sz="3200"/>
              <a:t> - эргокальциферол</a:t>
            </a:r>
          </a:p>
          <a:p>
            <a:r>
              <a:rPr lang="ru-RU" sz="3200"/>
              <a:t>Д</a:t>
            </a:r>
            <a:r>
              <a:rPr lang="ru-RU" sz="3200" baseline="-25000"/>
              <a:t>3</a:t>
            </a:r>
            <a:r>
              <a:rPr lang="ru-RU" sz="3200"/>
              <a:t> - холекальциферол</a:t>
            </a:r>
            <a:endParaRPr lang="ru-RU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95551" y="2133600"/>
            <a:ext cx="7662649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dirty="0"/>
              <a:t>Это высокомолекулярные, ненасыщенные, циклические спирты (стерины)</a:t>
            </a:r>
          </a:p>
          <a:p>
            <a:r>
              <a:rPr lang="ru-RU" sz="2800" dirty="0"/>
              <a:t>Образуются из </a:t>
            </a:r>
            <a:r>
              <a:rPr lang="ru-RU" sz="2800" dirty="0">
                <a:solidFill>
                  <a:srgbClr val="FF0000"/>
                </a:solidFill>
              </a:rPr>
              <a:t>провитаминов</a:t>
            </a:r>
            <a:r>
              <a:rPr lang="ru-RU" sz="2800" dirty="0"/>
              <a:t> </a:t>
            </a:r>
            <a:r>
              <a:rPr lang="ru-RU" sz="2800" dirty="0" smtClean="0"/>
              <a:t>под </a:t>
            </a:r>
            <a:r>
              <a:rPr lang="ru-RU" sz="2800" dirty="0"/>
              <a:t>действием </a:t>
            </a:r>
          </a:p>
          <a:p>
            <a:r>
              <a:rPr lang="ru-RU" sz="2800" dirty="0"/>
              <a:t>ультрафиолетовых лучей (УФЛ):</a:t>
            </a:r>
          </a:p>
          <a:p>
            <a:r>
              <a:rPr lang="ru-RU" sz="2800" dirty="0"/>
              <a:t>			</a:t>
            </a:r>
            <a:r>
              <a:rPr lang="ru-RU" dirty="0"/>
              <a:t>УФЛ</a:t>
            </a:r>
            <a:endParaRPr lang="ru-RU" sz="2800" dirty="0"/>
          </a:p>
          <a:p>
            <a:r>
              <a:rPr lang="ru-RU" sz="2800" dirty="0">
                <a:solidFill>
                  <a:srgbClr val="FF0000"/>
                </a:solidFill>
              </a:rPr>
              <a:t>эргостерин</a:t>
            </a:r>
            <a:r>
              <a:rPr lang="ru-RU" sz="2800" dirty="0"/>
              <a:t>			 	Д</a:t>
            </a:r>
            <a:r>
              <a:rPr lang="ru-RU" sz="2800" baseline="-25000" dirty="0"/>
              <a:t>2</a:t>
            </a:r>
            <a:endParaRPr lang="ru-RU" sz="2800" dirty="0"/>
          </a:p>
          <a:p>
            <a:r>
              <a:rPr lang="ru-RU" sz="2800" dirty="0"/>
              <a:t>(в растениях)</a:t>
            </a:r>
          </a:p>
          <a:p>
            <a:r>
              <a:rPr lang="ru-RU" sz="2800" dirty="0"/>
              <a:t>				</a:t>
            </a:r>
            <a:r>
              <a:rPr lang="ru-RU" dirty="0"/>
              <a:t>УФЛ</a:t>
            </a:r>
          </a:p>
          <a:p>
            <a:r>
              <a:rPr lang="ru-RU" sz="2800" dirty="0">
                <a:solidFill>
                  <a:srgbClr val="FF0000"/>
                </a:solidFill>
              </a:rPr>
              <a:t>7-дегидрохолестерин</a:t>
            </a:r>
            <a:r>
              <a:rPr lang="ru-RU" sz="2800" dirty="0"/>
              <a:t>		Д</a:t>
            </a:r>
            <a:r>
              <a:rPr lang="ru-RU" sz="2800" baseline="-25000" dirty="0"/>
              <a:t>3</a:t>
            </a:r>
            <a:endParaRPr lang="ru-RU" sz="2800" dirty="0"/>
          </a:p>
          <a:p>
            <a:r>
              <a:rPr lang="ru-RU" sz="2800" dirty="0"/>
              <a:t>(у животных)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981325" y="4577402"/>
            <a:ext cx="1962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4470353" y="5869959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3846F-0D04-4576-97E7-A4D45A84DFBB}" type="slidenum">
              <a:rPr lang="ru-RU"/>
              <a:pPr/>
              <a:t>13</a:t>
            </a:fld>
            <a:endParaRPr lang="ru-RU"/>
          </a:p>
        </p:txBody>
      </p:sp>
      <p:grpSp>
        <p:nvGrpSpPr>
          <p:cNvPr id="12348" name="Group 60"/>
          <p:cNvGrpSpPr>
            <a:grpSpLocks/>
          </p:cNvGrpSpPr>
          <p:nvPr/>
        </p:nvGrpSpPr>
        <p:grpSpPr bwMode="auto">
          <a:xfrm>
            <a:off x="314325" y="269875"/>
            <a:ext cx="8585200" cy="6648450"/>
            <a:chOff x="198" y="170"/>
            <a:chExt cx="5408" cy="4188"/>
          </a:xfrm>
        </p:grpSpPr>
        <p:grpSp>
          <p:nvGrpSpPr>
            <p:cNvPr id="12343" name="Group 55"/>
            <p:cNvGrpSpPr>
              <a:grpSpLocks/>
            </p:cNvGrpSpPr>
            <p:nvPr/>
          </p:nvGrpSpPr>
          <p:grpSpPr bwMode="auto">
            <a:xfrm>
              <a:off x="1302" y="1646"/>
              <a:ext cx="4292" cy="2712"/>
              <a:chOff x="1302" y="1646"/>
              <a:chExt cx="4292" cy="2712"/>
            </a:xfrm>
          </p:grpSpPr>
          <p:grpSp>
            <p:nvGrpSpPr>
              <p:cNvPr id="12308" name="Group 20"/>
              <p:cNvGrpSpPr>
                <a:grpSpLocks/>
              </p:cNvGrpSpPr>
              <p:nvPr/>
            </p:nvGrpSpPr>
            <p:grpSpPr bwMode="auto">
              <a:xfrm>
                <a:off x="1302" y="2292"/>
                <a:ext cx="2446" cy="2066"/>
                <a:chOff x="1102" y="1248"/>
                <a:chExt cx="2446" cy="2066"/>
              </a:xfrm>
            </p:grpSpPr>
            <p:sp>
              <p:nvSpPr>
                <p:cNvPr id="12290" name="AutoShape 2"/>
                <p:cNvSpPr>
                  <a:spLocks noChangeArrowheads="1"/>
                </p:cNvSpPr>
                <p:nvPr/>
              </p:nvSpPr>
              <p:spPr bwMode="auto">
                <a:xfrm rot="1800000">
                  <a:off x="1176" y="2220"/>
                  <a:ext cx="777" cy="672"/>
                </a:xfrm>
                <a:prstGeom prst="hexagon">
                  <a:avLst>
                    <a:gd name="adj" fmla="val 28906"/>
                    <a:gd name="vf" fmla="val 115470"/>
                  </a:avLst>
                </a:prstGeom>
                <a:solidFill>
                  <a:srgbClr val="FFFF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1" name="AutoShape 3"/>
                <p:cNvSpPr>
                  <a:spLocks noChangeArrowheads="1"/>
                </p:cNvSpPr>
                <p:nvPr/>
              </p:nvSpPr>
              <p:spPr bwMode="auto">
                <a:xfrm rot="1800000">
                  <a:off x="1860" y="2208"/>
                  <a:ext cx="777" cy="672"/>
                </a:xfrm>
                <a:prstGeom prst="hexagon">
                  <a:avLst>
                    <a:gd name="adj" fmla="val 28906"/>
                    <a:gd name="vf" fmla="val 115470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3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2204" y="1632"/>
                  <a:ext cx="777" cy="672"/>
                </a:xfrm>
                <a:prstGeom prst="hexagon">
                  <a:avLst>
                    <a:gd name="adj" fmla="val 28906"/>
                    <a:gd name="vf" fmla="val 115470"/>
                  </a:avLst>
                </a:prstGeom>
                <a:solidFill>
                  <a:srgbClr val="FFFF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6" name="Freeform 8"/>
                <p:cNvSpPr>
                  <a:spLocks/>
                </p:cNvSpPr>
                <p:nvPr/>
              </p:nvSpPr>
              <p:spPr bwMode="auto">
                <a:xfrm>
                  <a:off x="2924" y="1568"/>
                  <a:ext cx="624" cy="592"/>
                </a:xfrm>
                <a:custGeom>
                  <a:avLst/>
                  <a:gdLst>
                    <a:gd name="T0" fmla="*/ 4 w 624"/>
                    <a:gd name="T1" fmla="*/ 588 h 592"/>
                    <a:gd name="T2" fmla="*/ 624 w 624"/>
                    <a:gd name="T3" fmla="*/ 592 h 592"/>
                    <a:gd name="T4" fmla="*/ 624 w 624"/>
                    <a:gd name="T5" fmla="*/ 204 h 592"/>
                    <a:gd name="T6" fmla="*/ 312 w 624"/>
                    <a:gd name="T7" fmla="*/ 0 h 592"/>
                    <a:gd name="T8" fmla="*/ 0 w 624"/>
                    <a:gd name="T9" fmla="*/ 208 h 592"/>
                    <a:gd name="T10" fmla="*/ 4 w 624"/>
                    <a:gd name="T11" fmla="*/ 588 h 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24" h="592">
                      <a:moveTo>
                        <a:pt x="4" y="588"/>
                      </a:moveTo>
                      <a:lnTo>
                        <a:pt x="624" y="592"/>
                      </a:lnTo>
                      <a:lnTo>
                        <a:pt x="624" y="204"/>
                      </a:lnTo>
                      <a:lnTo>
                        <a:pt x="312" y="0"/>
                      </a:lnTo>
                      <a:lnTo>
                        <a:pt x="0" y="208"/>
                      </a:lnTo>
                      <a:lnTo>
                        <a:pt x="4" y="588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1908" y="2160"/>
                  <a:ext cx="340" cy="192"/>
                </a:xfrm>
                <a:prstGeom prst="line">
                  <a:avLst/>
                </a:prstGeom>
                <a:noFill/>
                <a:ln w="762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8" name="Line 10"/>
                <p:cNvSpPr>
                  <a:spLocks noChangeShapeType="1"/>
                </p:cNvSpPr>
                <p:nvPr/>
              </p:nvSpPr>
              <p:spPr bwMode="auto">
                <a:xfrm>
                  <a:off x="1232" y="2752"/>
                  <a:ext cx="0" cy="3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29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102" y="3026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ОН</a:t>
                  </a:r>
                </a:p>
              </p:txBody>
            </p:sp>
            <p:sp>
              <p:nvSpPr>
                <p:cNvPr id="1230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912" y="2096"/>
                  <a:ext cx="0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814" y="1842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2</a:t>
                  </a:r>
                  <a:endParaRPr lang="ru-RU"/>
                </a:p>
              </p:txBody>
            </p:sp>
            <p:sp>
              <p:nvSpPr>
                <p:cNvPr id="12302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920" y="1560"/>
                  <a:ext cx="0" cy="22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798" y="1314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230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968" y="2096"/>
                  <a:ext cx="0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5" name="Line 17"/>
                <p:cNvSpPr>
                  <a:spLocks noChangeShapeType="1"/>
                </p:cNvSpPr>
                <p:nvPr/>
              </p:nvSpPr>
              <p:spPr bwMode="auto">
                <a:xfrm>
                  <a:off x="1984" y="2720"/>
                  <a:ext cx="264" cy="16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528" y="2392"/>
                  <a:ext cx="0" cy="31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07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232" y="1248"/>
                  <a:ext cx="0" cy="31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2333" name="Group 45"/>
              <p:cNvGrpSpPr>
                <a:grpSpLocks/>
              </p:cNvGrpSpPr>
              <p:nvPr/>
            </p:nvGrpSpPr>
            <p:grpSpPr bwMode="auto">
              <a:xfrm>
                <a:off x="2822" y="1646"/>
                <a:ext cx="2772" cy="1080"/>
                <a:chOff x="2822" y="1646"/>
                <a:chExt cx="2772" cy="1080"/>
              </a:xfrm>
            </p:grpSpPr>
            <p:sp>
              <p:nvSpPr>
                <p:cNvPr id="1230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822" y="2030"/>
                  <a:ext cx="270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r>
                    <a:rPr lang="ru-RU"/>
                    <a:t> -СН - СН = СН - СН - СН</a:t>
                  </a:r>
                </a:p>
              </p:txBody>
            </p:sp>
            <p:sp>
              <p:nvSpPr>
                <p:cNvPr id="1231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466" y="2414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Н</a:t>
                  </a:r>
                  <a:r>
                    <a:rPr lang="ru-RU" baseline="-25000"/>
                    <a:t>3</a:t>
                  </a:r>
                  <a:r>
                    <a:rPr lang="ru-RU"/>
                    <a:t>С</a:t>
                  </a:r>
                </a:p>
              </p:txBody>
            </p:sp>
            <p:sp>
              <p:nvSpPr>
                <p:cNvPr id="12311" name="Line 23"/>
                <p:cNvSpPr>
                  <a:spLocks noChangeShapeType="1"/>
                </p:cNvSpPr>
                <p:nvPr/>
              </p:nvSpPr>
              <p:spPr bwMode="auto">
                <a:xfrm>
                  <a:off x="4800" y="2280"/>
                  <a:ext cx="0" cy="20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126" y="1646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231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126" y="2438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2315" name="Line 27"/>
                <p:cNvSpPr>
                  <a:spLocks noChangeShapeType="1"/>
                </p:cNvSpPr>
                <p:nvPr/>
              </p:nvSpPr>
              <p:spPr bwMode="auto">
                <a:xfrm>
                  <a:off x="5244" y="1896"/>
                  <a:ext cx="0" cy="18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16" name="Line 28"/>
                <p:cNvSpPr>
                  <a:spLocks noChangeShapeType="1"/>
                </p:cNvSpPr>
                <p:nvPr/>
              </p:nvSpPr>
              <p:spPr bwMode="auto">
                <a:xfrm>
                  <a:off x="5244" y="2316"/>
                  <a:ext cx="0" cy="18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42" name="Group 54"/>
            <p:cNvGrpSpPr>
              <a:grpSpLocks/>
            </p:cNvGrpSpPr>
            <p:nvPr/>
          </p:nvGrpSpPr>
          <p:grpSpPr bwMode="auto">
            <a:xfrm>
              <a:off x="198" y="170"/>
              <a:ext cx="4316" cy="2688"/>
              <a:chOff x="402" y="-154"/>
              <a:chExt cx="4316" cy="2688"/>
            </a:xfrm>
          </p:grpSpPr>
          <p:sp>
            <p:nvSpPr>
              <p:cNvPr id="12318" name="AutoShape 30"/>
              <p:cNvSpPr>
                <a:spLocks noChangeArrowheads="1"/>
              </p:cNvSpPr>
              <p:nvPr/>
            </p:nvSpPr>
            <p:spPr bwMode="auto">
              <a:xfrm rot="1800000">
                <a:off x="476" y="1440"/>
                <a:ext cx="777" cy="672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19" name="AutoShape 31"/>
              <p:cNvSpPr>
                <a:spLocks noChangeArrowheads="1"/>
              </p:cNvSpPr>
              <p:nvPr/>
            </p:nvSpPr>
            <p:spPr bwMode="auto">
              <a:xfrm rot="1800000">
                <a:off x="1160" y="1428"/>
                <a:ext cx="777" cy="672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0" name="AutoShape 32"/>
              <p:cNvSpPr>
                <a:spLocks noChangeArrowheads="1"/>
              </p:cNvSpPr>
              <p:nvPr/>
            </p:nvSpPr>
            <p:spPr bwMode="auto">
              <a:xfrm rot="1800000">
                <a:off x="1504" y="852"/>
                <a:ext cx="777" cy="672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1" name="Freeform 33"/>
              <p:cNvSpPr>
                <a:spLocks/>
              </p:cNvSpPr>
              <p:nvPr/>
            </p:nvSpPr>
            <p:spPr bwMode="auto">
              <a:xfrm>
                <a:off x="2224" y="788"/>
                <a:ext cx="624" cy="592"/>
              </a:xfrm>
              <a:custGeom>
                <a:avLst/>
                <a:gdLst>
                  <a:gd name="T0" fmla="*/ 4 w 624"/>
                  <a:gd name="T1" fmla="*/ 588 h 592"/>
                  <a:gd name="T2" fmla="*/ 624 w 624"/>
                  <a:gd name="T3" fmla="*/ 592 h 592"/>
                  <a:gd name="T4" fmla="*/ 624 w 624"/>
                  <a:gd name="T5" fmla="*/ 204 h 592"/>
                  <a:gd name="T6" fmla="*/ 312 w 624"/>
                  <a:gd name="T7" fmla="*/ 0 h 592"/>
                  <a:gd name="T8" fmla="*/ 0 w 624"/>
                  <a:gd name="T9" fmla="*/ 208 h 592"/>
                  <a:gd name="T10" fmla="*/ 4 w 624"/>
                  <a:gd name="T11" fmla="*/ 588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592">
                    <a:moveTo>
                      <a:pt x="4" y="588"/>
                    </a:moveTo>
                    <a:lnTo>
                      <a:pt x="624" y="592"/>
                    </a:lnTo>
                    <a:lnTo>
                      <a:pt x="624" y="204"/>
                    </a:lnTo>
                    <a:lnTo>
                      <a:pt x="312" y="0"/>
                    </a:lnTo>
                    <a:lnTo>
                      <a:pt x="0" y="208"/>
                    </a:lnTo>
                    <a:lnTo>
                      <a:pt x="4" y="588"/>
                    </a:lnTo>
                    <a:close/>
                  </a:path>
                </a:pathLst>
              </a:custGeom>
              <a:solidFill>
                <a:srgbClr val="FFFF00"/>
              </a:soli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3" name="Line 35"/>
              <p:cNvSpPr>
                <a:spLocks noChangeShapeType="1"/>
              </p:cNvSpPr>
              <p:nvPr/>
            </p:nvSpPr>
            <p:spPr bwMode="auto">
              <a:xfrm>
                <a:off x="532" y="1972"/>
                <a:ext cx="0" cy="3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4" name="Text Box 36"/>
              <p:cNvSpPr txBox="1">
                <a:spLocks noChangeArrowheads="1"/>
              </p:cNvSpPr>
              <p:nvPr/>
            </p:nvSpPr>
            <p:spPr bwMode="auto">
              <a:xfrm>
                <a:off x="402" y="2246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ОН</a:t>
                </a:r>
              </a:p>
            </p:txBody>
          </p:sp>
          <p:sp>
            <p:nvSpPr>
              <p:cNvPr id="12325" name="Line 37"/>
              <p:cNvSpPr>
                <a:spLocks noChangeShapeType="1"/>
              </p:cNvSpPr>
              <p:nvPr/>
            </p:nvSpPr>
            <p:spPr bwMode="auto">
              <a:xfrm flipV="1">
                <a:off x="1212" y="1316"/>
                <a:ext cx="0" cy="2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6" name="Text Box 38"/>
              <p:cNvSpPr txBox="1">
                <a:spLocks noChangeArrowheads="1"/>
              </p:cNvSpPr>
              <p:nvPr/>
            </p:nvSpPr>
            <p:spPr bwMode="auto">
              <a:xfrm>
                <a:off x="1114" y="106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2</a:t>
                </a:r>
                <a:endParaRPr lang="ru-RU"/>
              </a:p>
            </p:txBody>
          </p:sp>
          <p:sp>
            <p:nvSpPr>
              <p:cNvPr id="12327" name="Line 39"/>
              <p:cNvSpPr>
                <a:spLocks noChangeShapeType="1"/>
              </p:cNvSpPr>
              <p:nvPr/>
            </p:nvSpPr>
            <p:spPr bwMode="auto">
              <a:xfrm flipV="1">
                <a:off x="2220" y="780"/>
                <a:ext cx="0" cy="2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8" name="Text Box 40"/>
              <p:cNvSpPr txBox="1">
                <a:spLocks noChangeArrowheads="1"/>
              </p:cNvSpPr>
              <p:nvPr/>
            </p:nvSpPr>
            <p:spPr bwMode="auto">
              <a:xfrm>
                <a:off x="2098" y="53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2330" name="Line 42"/>
              <p:cNvSpPr>
                <a:spLocks noChangeShapeType="1"/>
              </p:cNvSpPr>
              <p:nvPr/>
            </p:nvSpPr>
            <p:spPr bwMode="auto">
              <a:xfrm>
                <a:off x="1284" y="1940"/>
                <a:ext cx="264" cy="1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31" name="Line 43"/>
              <p:cNvSpPr>
                <a:spLocks noChangeShapeType="1"/>
              </p:cNvSpPr>
              <p:nvPr/>
            </p:nvSpPr>
            <p:spPr bwMode="auto">
              <a:xfrm flipV="1">
                <a:off x="1828" y="1612"/>
                <a:ext cx="0" cy="3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32" name="Line 44"/>
              <p:cNvSpPr>
                <a:spLocks noChangeShapeType="1"/>
              </p:cNvSpPr>
              <p:nvPr/>
            </p:nvSpPr>
            <p:spPr bwMode="auto">
              <a:xfrm flipV="1">
                <a:off x="2532" y="468"/>
                <a:ext cx="0" cy="3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34" name="Group 46"/>
              <p:cNvGrpSpPr>
                <a:grpSpLocks/>
              </p:cNvGrpSpPr>
              <p:nvPr/>
            </p:nvGrpSpPr>
            <p:grpSpPr bwMode="auto">
              <a:xfrm>
                <a:off x="1946" y="-154"/>
                <a:ext cx="2772" cy="1080"/>
                <a:chOff x="2822" y="1646"/>
                <a:chExt cx="2772" cy="1080"/>
              </a:xfrm>
            </p:grpSpPr>
            <p:sp>
              <p:nvSpPr>
                <p:cNvPr id="1233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822" y="2030"/>
                  <a:ext cx="270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r>
                    <a:rPr lang="ru-RU"/>
                    <a:t> -СН - СН = СН - СН - СН</a:t>
                  </a:r>
                </a:p>
              </p:txBody>
            </p:sp>
            <p:sp>
              <p:nvSpPr>
                <p:cNvPr id="1233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4466" y="2414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Н</a:t>
                  </a:r>
                  <a:r>
                    <a:rPr lang="ru-RU" baseline="-25000"/>
                    <a:t>3</a:t>
                  </a:r>
                  <a:r>
                    <a:rPr lang="ru-RU"/>
                    <a:t>С</a:t>
                  </a:r>
                </a:p>
              </p:txBody>
            </p:sp>
            <p:sp>
              <p:nvSpPr>
                <p:cNvPr id="12337" name="Line 49"/>
                <p:cNvSpPr>
                  <a:spLocks noChangeShapeType="1"/>
                </p:cNvSpPr>
                <p:nvPr/>
              </p:nvSpPr>
              <p:spPr bwMode="auto">
                <a:xfrm>
                  <a:off x="4800" y="2280"/>
                  <a:ext cx="0" cy="20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3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126" y="1646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233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5126" y="2438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2340" name="Line 52"/>
                <p:cNvSpPr>
                  <a:spLocks noChangeShapeType="1"/>
                </p:cNvSpPr>
                <p:nvPr/>
              </p:nvSpPr>
              <p:spPr bwMode="auto">
                <a:xfrm>
                  <a:off x="5244" y="1896"/>
                  <a:ext cx="0" cy="18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41" name="Line 53"/>
                <p:cNvSpPr>
                  <a:spLocks noChangeShapeType="1"/>
                </p:cNvSpPr>
                <p:nvPr/>
              </p:nvSpPr>
              <p:spPr bwMode="auto">
                <a:xfrm>
                  <a:off x="5244" y="2316"/>
                  <a:ext cx="0" cy="18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2344" name="Text Box 56"/>
            <p:cNvSpPr txBox="1">
              <a:spLocks noChangeArrowheads="1"/>
            </p:cNvSpPr>
            <p:nvPr/>
          </p:nvSpPr>
          <p:spPr bwMode="auto">
            <a:xfrm>
              <a:off x="278" y="222"/>
              <a:ext cx="34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333399"/>
                  </a:solidFill>
                </a:rPr>
                <a:t>ЭРГОСТЕРИН (провитамин </a:t>
              </a:r>
              <a:r>
                <a:rPr lang="en-US" sz="2800">
                  <a:solidFill>
                    <a:srgbClr val="333399"/>
                  </a:solidFill>
                </a:rPr>
                <a:t>D</a:t>
              </a:r>
              <a:r>
                <a:rPr lang="ru-RU" sz="2800" baseline="-25000">
                  <a:solidFill>
                    <a:srgbClr val="333399"/>
                  </a:solidFill>
                </a:rPr>
                <a:t>2</a:t>
              </a:r>
              <a:r>
                <a:rPr lang="ru-RU" sz="2800">
                  <a:solidFill>
                    <a:srgbClr val="333399"/>
                  </a:solidFill>
                </a:rPr>
                <a:t>)</a:t>
              </a:r>
              <a:endParaRPr lang="ru-RU" sz="2800">
                <a:solidFill>
                  <a:schemeClr val="accent2"/>
                </a:solidFill>
              </a:endParaRPr>
            </a:p>
          </p:txBody>
        </p:sp>
        <p:sp>
          <p:nvSpPr>
            <p:cNvPr id="12345" name="Text Box 57"/>
            <p:cNvSpPr txBox="1">
              <a:spLocks noChangeArrowheads="1"/>
            </p:cNvSpPr>
            <p:nvPr/>
          </p:nvSpPr>
          <p:spPr bwMode="auto">
            <a:xfrm>
              <a:off x="2990" y="3353"/>
              <a:ext cx="2616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800000"/>
                  </a:solidFill>
                </a:rPr>
                <a:t>ВИТАМИН </a:t>
              </a:r>
              <a:r>
                <a:rPr lang="en-US" sz="3600">
                  <a:solidFill>
                    <a:srgbClr val="800000"/>
                  </a:solidFill>
                </a:rPr>
                <a:t>D</a:t>
              </a:r>
              <a:r>
                <a:rPr lang="ru-RU" sz="3600" baseline="-25000">
                  <a:solidFill>
                    <a:srgbClr val="800000"/>
                  </a:solidFill>
                </a:rPr>
                <a:t>2 </a:t>
              </a:r>
              <a:endParaRPr lang="ru-RU" sz="3600">
                <a:solidFill>
                  <a:srgbClr val="800000"/>
                </a:solidFill>
              </a:endParaRPr>
            </a:p>
            <a:p>
              <a:r>
                <a:rPr lang="ru-RU" sz="3600">
                  <a:solidFill>
                    <a:srgbClr val="800000"/>
                  </a:solidFill>
                </a:rPr>
                <a:t>(эргокальциферол)</a:t>
              </a:r>
            </a:p>
          </p:txBody>
        </p:sp>
        <p:sp>
          <p:nvSpPr>
            <p:cNvPr id="12346" name="AutoShape 58"/>
            <p:cNvSpPr>
              <a:spLocks noChangeArrowheads="1"/>
            </p:cNvSpPr>
            <p:nvPr/>
          </p:nvSpPr>
          <p:spPr bwMode="auto">
            <a:xfrm rot="2327177">
              <a:off x="1766" y="2066"/>
              <a:ext cx="858" cy="447"/>
            </a:xfrm>
            <a:prstGeom prst="notchedRightArrow">
              <a:avLst>
                <a:gd name="adj1" fmla="val 50000"/>
                <a:gd name="adj2" fmla="val 47987"/>
              </a:avLst>
            </a:prstGeom>
            <a:gradFill rotWithShape="0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FBDA-9549-4C5C-B8AA-20311357822B}" type="slidenum">
              <a:rPr lang="ru-RU"/>
              <a:pPr/>
              <a:t>14</a:t>
            </a:fld>
            <a:endParaRPr lang="ru-RU"/>
          </a:p>
        </p:txBody>
      </p:sp>
      <p:grpSp>
        <p:nvGrpSpPr>
          <p:cNvPr id="13373" name="Group 61"/>
          <p:cNvGrpSpPr>
            <a:grpSpLocks/>
          </p:cNvGrpSpPr>
          <p:nvPr/>
        </p:nvGrpSpPr>
        <p:grpSpPr bwMode="auto">
          <a:xfrm>
            <a:off x="314325" y="209550"/>
            <a:ext cx="8680450" cy="6648450"/>
            <a:chOff x="198" y="132"/>
            <a:chExt cx="5468" cy="4188"/>
          </a:xfrm>
        </p:grpSpPr>
        <p:sp>
          <p:nvSpPr>
            <p:cNvPr id="13317" name="AutoShape 5"/>
            <p:cNvSpPr>
              <a:spLocks noChangeArrowheads="1"/>
            </p:cNvSpPr>
            <p:nvPr/>
          </p:nvSpPr>
          <p:spPr bwMode="auto">
            <a:xfrm rot="1800000">
              <a:off x="1376" y="3226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18" name="AutoShape 6"/>
            <p:cNvSpPr>
              <a:spLocks noChangeArrowheads="1"/>
            </p:cNvSpPr>
            <p:nvPr/>
          </p:nvSpPr>
          <p:spPr bwMode="auto">
            <a:xfrm rot="1800000">
              <a:off x="2060" y="3214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 rot="1800000">
              <a:off x="2404" y="2638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auto">
            <a:xfrm>
              <a:off x="3124" y="2574"/>
              <a:ext cx="624" cy="592"/>
            </a:xfrm>
            <a:custGeom>
              <a:avLst/>
              <a:gdLst>
                <a:gd name="T0" fmla="*/ 4 w 624"/>
                <a:gd name="T1" fmla="*/ 588 h 592"/>
                <a:gd name="T2" fmla="*/ 624 w 624"/>
                <a:gd name="T3" fmla="*/ 592 h 592"/>
                <a:gd name="T4" fmla="*/ 624 w 624"/>
                <a:gd name="T5" fmla="*/ 204 h 592"/>
                <a:gd name="T6" fmla="*/ 312 w 624"/>
                <a:gd name="T7" fmla="*/ 0 h 592"/>
                <a:gd name="T8" fmla="*/ 0 w 624"/>
                <a:gd name="T9" fmla="*/ 208 h 592"/>
                <a:gd name="T10" fmla="*/ 4 w 624"/>
                <a:gd name="T11" fmla="*/ 588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4" h="592">
                  <a:moveTo>
                    <a:pt x="4" y="588"/>
                  </a:moveTo>
                  <a:lnTo>
                    <a:pt x="624" y="592"/>
                  </a:lnTo>
                  <a:lnTo>
                    <a:pt x="624" y="204"/>
                  </a:lnTo>
                  <a:lnTo>
                    <a:pt x="312" y="0"/>
                  </a:lnTo>
                  <a:lnTo>
                    <a:pt x="0" y="208"/>
                  </a:lnTo>
                  <a:lnTo>
                    <a:pt x="4" y="588"/>
                  </a:lnTo>
                  <a:close/>
                </a:path>
              </a:pathLst>
            </a:custGeom>
            <a:solidFill>
              <a:srgbClr val="FFFF00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 flipH="1">
              <a:off x="2108" y="3154"/>
              <a:ext cx="340" cy="192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1432" y="3758"/>
              <a:ext cx="0" cy="3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1302" y="4032"/>
              <a:ext cx="4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ОН</a:t>
              </a:r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V="1">
              <a:off x="2112" y="3102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2014" y="28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 flipV="1">
              <a:off x="3120" y="2566"/>
              <a:ext cx="0" cy="2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2998" y="232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V="1">
              <a:off x="2168" y="3102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2184" y="3726"/>
              <a:ext cx="264" cy="1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V="1">
              <a:off x="2728" y="3398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V="1">
              <a:off x="3432" y="2254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1" name="AutoShape 29"/>
            <p:cNvSpPr>
              <a:spLocks noChangeArrowheads="1"/>
            </p:cNvSpPr>
            <p:nvPr/>
          </p:nvSpPr>
          <p:spPr bwMode="auto">
            <a:xfrm rot="1800000">
              <a:off x="272" y="1726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2" name="AutoShape 30"/>
            <p:cNvSpPr>
              <a:spLocks noChangeArrowheads="1"/>
            </p:cNvSpPr>
            <p:nvPr/>
          </p:nvSpPr>
          <p:spPr bwMode="auto">
            <a:xfrm rot="1800000">
              <a:off x="956" y="1714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3" name="AutoShape 31"/>
            <p:cNvSpPr>
              <a:spLocks noChangeArrowheads="1"/>
            </p:cNvSpPr>
            <p:nvPr/>
          </p:nvSpPr>
          <p:spPr bwMode="auto">
            <a:xfrm rot="1800000">
              <a:off x="1300" y="1138"/>
              <a:ext cx="777" cy="672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4" name="Freeform 32"/>
            <p:cNvSpPr>
              <a:spLocks/>
            </p:cNvSpPr>
            <p:nvPr/>
          </p:nvSpPr>
          <p:spPr bwMode="auto">
            <a:xfrm>
              <a:off x="2020" y="1074"/>
              <a:ext cx="624" cy="592"/>
            </a:xfrm>
            <a:custGeom>
              <a:avLst/>
              <a:gdLst>
                <a:gd name="T0" fmla="*/ 4 w 624"/>
                <a:gd name="T1" fmla="*/ 588 h 592"/>
                <a:gd name="T2" fmla="*/ 624 w 624"/>
                <a:gd name="T3" fmla="*/ 592 h 592"/>
                <a:gd name="T4" fmla="*/ 624 w 624"/>
                <a:gd name="T5" fmla="*/ 204 h 592"/>
                <a:gd name="T6" fmla="*/ 312 w 624"/>
                <a:gd name="T7" fmla="*/ 0 h 592"/>
                <a:gd name="T8" fmla="*/ 0 w 624"/>
                <a:gd name="T9" fmla="*/ 208 h 592"/>
                <a:gd name="T10" fmla="*/ 4 w 624"/>
                <a:gd name="T11" fmla="*/ 588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4" h="592">
                  <a:moveTo>
                    <a:pt x="4" y="588"/>
                  </a:moveTo>
                  <a:lnTo>
                    <a:pt x="624" y="592"/>
                  </a:lnTo>
                  <a:lnTo>
                    <a:pt x="624" y="204"/>
                  </a:lnTo>
                  <a:lnTo>
                    <a:pt x="312" y="0"/>
                  </a:lnTo>
                  <a:lnTo>
                    <a:pt x="0" y="208"/>
                  </a:lnTo>
                  <a:lnTo>
                    <a:pt x="4" y="588"/>
                  </a:lnTo>
                  <a:close/>
                </a:path>
              </a:pathLst>
            </a:custGeom>
            <a:solidFill>
              <a:srgbClr val="FFFF00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>
              <a:off x="328" y="2258"/>
              <a:ext cx="0" cy="3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198" y="2532"/>
              <a:ext cx="4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ОН</a:t>
              </a:r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 flipV="1">
              <a:off x="1008" y="1602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8" name="Text Box 36"/>
            <p:cNvSpPr txBox="1">
              <a:spLocks noChangeArrowheads="1"/>
            </p:cNvSpPr>
            <p:nvPr/>
          </p:nvSpPr>
          <p:spPr bwMode="auto">
            <a:xfrm>
              <a:off x="910" y="13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 flipV="1">
              <a:off x="2016" y="1066"/>
              <a:ext cx="0" cy="2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0" name="Text Box 38"/>
            <p:cNvSpPr txBox="1">
              <a:spLocks noChangeArrowheads="1"/>
            </p:cNvSpPr>
            <p:nvPr/>
          </p:nvSpPr>
          <p:spPr bwMode="auto">
            <a:xfrm>
              <a:off x="1894" y="82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1080" y="2226"/>
              <a:ext cx="264" cy="1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 flipV="1">
              <a:off x="1624" y="1898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 flipV="1">
              <a:off x="2328" y="754"/>
              <a:ext cx="0" cy="3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5" name="Text Box 43"/>
            <p:cNvSpPr txBox="1">
              <a:spLocks noChangeArrowheads="1"/>
            </p:cNvSpPr>
            <p:nvPr/>
          </p:nvSpPr>
          <p:spPr bwMode="auto">
            <a:xfrm>
              <a:off x="1742" y="516"/>
              <a:ext cx="27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r>
                <a:rPr lang="ru-RU"/>
                <a:t> -СН - СН</a:t>
              </a:r>
              <a:r>
                <a:rPr lang="ru-RU" baseline="-25000"/>
                <a:t>2</a:t>
              </a:r>
              <a:r>
                <a:rPr lang="ru-RU"/>
                <a:t> - СН</a:t>
              </a:r>
              <a:r>
                <a:rPr lang="ru-RU" baseline="-25000"/>
                <a:t>2</a:t>
              </a:r>
              <a:r>
                <a:rPr lang="ru-RU"/>
                <a:t> - СН - СН</a:t>
              </a:r>
            </a:p>
          </p:txBody>
        </p:sp>
        <p:sp>
          <p:nvSpPr>
            <p:cNvPr id="13356" name="Text Box 44"/>
            <p:cNvSpPr txBox="1">
              <a:spLocks noChangeArrowheads="1"/>
            </p:cNvSpPr>
            <p:nvPr/>
          </p:nvSpPr>
          <p:spPr bwMode="auto">
            <a:xfrm>
              <a:off x="3470" y="92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Н</a:t>
              </a:r>
              <a:r>
                <a:rPr lang="ru-RU" baseline="-25000"/>
                <a:t>3</a:t>
              </a:r>
              <a:r>
                <a:rPr lang="ru-RU"/>
                <a:t>С</a:t>
              </a:r>
            </a:p>
          </p:txBody>
        </p:sp>
        <p:sp>
          <p:nvSpPr>
            <p:cNvPr id="13357" name="Line 45"/>
            <p:cNvSpPr>
              <a:spLocks noChangeShapeType="1"/>
            </p:cNvSpPr>
            <p:nvPr/>
          </p:nvSpPr>
          <p:spPr bwMode="auto">
            <a:xfrm>
              <a:off x="3804" y="766"/>
              <a:ext cx="0" cy="2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8" name="Text Box 46"/>
            <p:cNvSpPr txBox="1">
              <a:spLocks noChangeArrowheads="1"/>
            </p:cNvSpPr>
            <p:nvPr/>
          </p:nvSpPr>
          <p:spPr bwMode="auto">
            <a:xfrm>
              <a:off x="4130" y="132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59" name="Text Box 47"/>
            <p:cNvSpPr txBox="1">
              <a:spLocks noChangeArrowheads="1"/>
            </p:cNvSpPr>
            <p:nvPr/>
          </p:nvSpPr>
          <p:spPr bwMode="auto">
            <a:xfrm>
              <a:off x="4130" y="92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60" name="Line 48"/>
            <p:cNvSpPr>
              <a:spLocks noChangeShapeType="1"/>
            </p:cNvSpPr>
            <p:nvPr/>
          </p:nvSpPr>
          <p:spPr bwMode="auto">
            <a:xfrm>
              <a:off x="4248" y="382"/>
              <a:ext cx="0" cy="1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1" name="Line 49"/>
            <p:cNvSpPr>
              <a:spLocks noChangeShapeType="1"/>
            </p:cNvSpPr>
            <p:nvPr/>
          </p:nvSpPr>
          <p:spPr bwMode="auto">
            <a:xfrm>
              <a:off x="4248" y="802"/>
              <a:ext cx="0" cy="1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2" name="Text Box 50"/>
            <p:cNvSpPr txBox="1">
              <a:spLocks noChangeArrowheads="1"/>
            </p:cNvSpPr>
            <p:nvPr/>
          </p:nvSpPr>
          <p:spPr bwMode="auto">
            <a:xfrm>
              <a:off x="278" y="184"/>
              <a:ext cx="298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333399"/>
                  </a:solidFill>
                </a:rPr>
                <a:t>7-ДЕГИДРОХОЛЕСТЕРИН</a:t>
              </a:r>
              <a:endParaRPr lang="ru-RU" sz="2800">
                <a:solidFill>
                  <a:schemeClr val="accent2"/>
                </a:solidFill>
              </a:endParaRPr>
            </a:p>
          </p:txBody>
        </p:sp>
        <p:sp>
          <p:nvSpPr>
            <p:cNvPr id="13363" name="Text Box 51"/>
            <p:cNvSpPr txBox="1">
              <a:spLocks noChangeArrowheads="1"/>
            </p:cNvSpPr>
            <p:nvPr/>
          </p:nvSpPr>
          <p:spPr bwMode="auto">
            <a:xfrm>
              <a:off x="2978" y="3386"/>
              <a:ext cx="2635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800000"/>
                  </a:solidFill>
                </a:rPr>
                <a:t>ВИТАМИН </a:t>
              </a:r>
              <a:r>
                <a:rPr lang="en-US" sz="3600">
                  <a:solidFill>
                    <a:srgbClr val="800000"/>
                  </a:solidFill>
                </a:rPr>
                <a:t>D</a:t>
              </a:r>
              <a:r>
                <a:rPr lang="ru-RU" sz="3600" baseline="-25000">
                  <a:solidFill>
                    <a:srgbClr val="800000"/>
                  </a:solidFill>
                </a:rPr>
                <a:t>3</a:t>
              </a:r>
            </a:p>
            <a:p>
              <a:r>
                <a:rPr lang="ru-RU" sz="3600">
                  <a:solidFill>
                    <a:srgbClr val="800000"/>
                  </a:solidFill>
                </a:rPr>
                <a:t>(холекальциферол)</a:t>
              </a:r>
            </a:p>
          </p:txBody>
        </p:sp>
        <p:sp>
          <p:nvSpPr>
            <p:cNvPr id="13364" name="AutoShape 52"/>
            <p:cNvSpPr>
              <a:spLocks noChangeArrowheads="1"/>
            </p:cNvSpPr>
            <p:nvPr/>
          </p:nvSpPr>
          <p:spPr bwMode="auto">
            <a:xfrm rot="2327177">
              <a:off x="1766" y="2028"/>
              <a:ext cx="858" cy="447"/>
            </a:xfrm>
            <a:prstGeom prst="notchedRightArrow">
              <a:avLst>
                <a:gd name="adj1" fmla="val 50000"/>
                <a:gd name="adj2" fmla="val 47987"/>
              </a:avLst>
            </a:prstGeom>
            <a:gradFill rotWithShape="0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5" name="Text Box 53"/>
            <p:cNvSpPr txBox="1">
              <a:spLocks noChangeArrowheads="1"/>
            </p:cNvSpPr>
            <p:nvPr/>
          </p:nvSpPr>
          <p:spPr bwMode="auto">
            <a:xfrm>
              <a:off x="2810" y="1992"/>
              <a:ext cx="27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r>
                <a:rPr lang="ru-RU"/>
                <a:t> -СН - СН</a:t>
              </a:r>
              <a:r>
                <a:rPr lang="ru-RU" baseline="-25000"/>
                <a:t>2</a:t>
              </a:r>
              <a:r>
                <a:rPr lang="ru-RU"/>
                <a:t> - СН</a:t>
              </a:r>
              <a:r>
                <a:rPr lang="ru-RU" baseline="-25000"/>
                <a:t>2</a:t>
              </a:r>
              <a:r>
                <a:rPr lang="ru-RU"/>
                <a:t> - СН - СН</a:t>
              </a:r>
            </a:p>
          </p:txBody>
        </p:sp>
        <p:sp>
          <p:nvSpPr>
            <p:cNvPr id="13366" name="Text Box 54"/>
            <p:cNvSpPr txBox="1">
              <a:spLocks noChangeArrowheads="1"/>
            </p:cNvSpPr>
            <p:nvPr/>
          </p:nvSpPr>
          <p:spPr bwMode="auto">
            <a:xfrm>
              <a:off x="4538" y="240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Н</a:t>
              </a:r>
              <a:r>
                <a:rPr lang="ru-RU" baseline="-25000"/>
                <a:t>3</a:t>
              </a:r>
              <a:r>
                <a:rPr lang="ru-RU"/>
                <a:t>С</a:t>
              </a:r>
            </a:p>
          </p:txBody>
        </p:sp>
        <p:sp>
          <p:nvSpPr>
            <p:cNvPr id="13367" name="Line 55"/>
            <p:cNvSpPr>
              <a:spLocks noChangeShapeType="1"/>
            </p:cNvSpPr>
            <p:nvPr/>
          </p:nvSpPr>
          <p:spPr bwMode="auto">
            <a:xfrm>
              <a:off x="4872" y="2242"/>
              <a:ext cx="0" cy="2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8" name="Text Box 56"/>
            <p:cNvSpPr txBox="1">
              <a:spLocks noChangeArrowheads="1"/>
            </p:cNvSpPr>
            <p:nvPr/>
          </p:nvSpPr>
          <p:spPr bwMode="auto">
            <a:xfrm>
              <a:off x="5198" y="160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69" name="Text Box 57"/>
            <p:cNvSpPr txBox="1">
              <a:spLocks noChangeArrowheads="1"/>
            </p:cNvSpPr>
            <p:nvPr/>
          </p:nvSpPr>
          <p:spPr bwMode="auto">
            <a:xfrm>
              <a:off x="5198" y="240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13370" name="Line 58"/>
            <p:cNvSpPr>
              <a:spLocks noChangeShapeType="1"/>
            </p:cNvSpPr>
            <p:nvPr/>
          </p:nvSpPr>
          <p:spPr bwMode="auto">
            <a:xfrm>
              <a:off x="5316" y="1858"/>
              <a:ext cx="0" cy="1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1" name="Line 59"/>
            <p:cNvSpPr>
              <a:spLocks noChangeShapeType="1"/>
            </p:cNvSpPr>
            <p:nvPr/>
          </p:nvSpPr>
          <p:spPr bwMode="auto">
            <a:xfrm>
              <a:off x="5316" y="2278"/>
              <a:ext cx="0" cy="1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66804-BAA5-4883-812E-25AFA87053C8}" type="slidenum">
              <a:rPr lang="ru-RU"/>
              <a:pPr/>
              <a:t>15</a:t>
            </a:fld>
            <a:endParaRPr lang="ru-RU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40624" y="352246"/>
            <a:ext cx="8571363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ФУНКЦИИ:</a:t>
            </a:r>
          </a:p>
          <a:p>
            <a:pPr algn="just"/>
            <a:r>
              <a:rPr lang="ru-RU" sz="2800" dirty="0"/>
              <a:t>Вит. Д всасывается в </a:t>
            </a:r>
            <a:r>
              <a:rPr lang="ru-RU" sz="2800" dirty="0" smtClean="0"/>
              <a:t>тонк</a:t>
            </a:r>
            <a:r>
              <a:rPr lang="ru-RU" sz="2800" dirty="0" smtClean="0"/>
              <a:t>ом отделе</a:t>
            </a:r>
            <a:r>
              <a:rPr lang="ru-RU" sz="2800" dirty="0" smtClean="0"/>
              <a:t> киш</a:t>
            </a:r>
            <a:r>
              <a:rPr lang="ru-RU" sz="2800" dirty="0" smtClean="0"/>
              <a:t>ечника</a:t>
            </a:r>
            <a:r>
              <a:rPr lang="ru-RU" sz="2800" dirty="0" smtClean="0"/>
              <a:t> </a:t>
            </a:r>
            <a:r>
              <a:rPr lang="ru-RU" sz="2800" dirty="0"/>
              <a:t>при </a:t>
            </a:r>
            <a:r>
              <a:rPr lang="ru-RU" sz="2800" dirty="0" smtClean="0"/>
              <a:t>учас</a:t>
            </a:r>
            <a:r>
              <a:rPr lang="ru-RU" sz="2800" dirty="0" smtClean="0"/>
              <a:t>тии</a:t>
            </a:r>
            <a:r>
              <a:rPr lang="ru-RU" sz="2800" dirty="0" smtClean="0"/>
              <a:t> липида </a:t>
            </a:r>
            <a:r>
              <a:rPr lang="ru-RU" sz="2800" dirty="0"/>
              <a:t>и </a:t>
            </a:r>
            <a:r>
              <a:rPr lang="ru-RU" sz="2800" dirty="0" smtClean="0"/>
              <a:t>желчи</a:t>
            </a:r>
            <a:r>
              <a:rPr lang="ru-RU" sz="2800" dirty="0"/>
              <a:t>. В печени и почках превращается </a:t>
            </a:r>
            <a:r>
              <a:rPr lang="ru-RU" sz="2800" dirty="0" smtClean="0"/>
              <a:t>в </a:t>
            </a:r>
            <a:r>
              <a:rPr lang="ru-RU" sz="2800" dirty="0"/>
              <a:t>1,25 – </a:t>
            </a:r>
            <a:r>
              <a:rPr lang="ru-RU" sz="2800" dirty="0" err="1"/>
              <a:t>диоксикальцийферол</a:t>
            </a:r>
            <a:r>
              <a:rPr lang="ru-RU" sz="2800" dirty="0"/>
              <a:t>, кот. </a:t>
            </a:r>
            <a:r>
              <a:rPr lang="ru-RU" sz="2800" dirty="0" smtClean="0"/>
              <a:t>стимулирует </a:t>
            </a:r>
            <a:r>
              <a:rPr lang="ru-RU" sz="2800" dirty="0"/>
              <a:t>синтез </a:t>
            </a:r>
            <a:r>
              <a:rPr lang="ru-RU" sz="2800" dirty="0" smtClean="0"/>
              <a:t>кальций </a:t>
            </a:r>
            <a:r>
              <a:rPr lang="ru-RU" sz="2800" dirty="0"/>
              <a:t>– связывающего белка (</a:t>
            </a:r>
            <a:r>
              <a:rPr lang="ru-RU" sz="2800" dirty="0" err="1" smtClean="0"/>
              <a:t>Са</a:t>
            </a:r>
            <a:r>
              <a:rPr lang="ru-RU" sz="2800" dirty="0"/>
              <a:t>-</a:t>
            </a:r>
            <a:r>
              <a:rPr lang="ru-RU" sz="2800" dirty="0" smtClean="0"/>
              <a:t>СБ</a:t>
            </a:r>
            <a:r>
              <a:rPr lang="ru-RU" sz="2800" dirty="0"/>
              <a:t>)</a:t>
            </a:r>
          </a:p>
          <a:p>
            <a:pPr algn="just"/>
            <a:r>
              <a:rPr lang="ru-RU" sz="2800" dirty="0"/>
              <a:t>Его </a:t>
            </a:r>
            <a:r>
              <a:rPr lang="ru-RU" sz="2800" dirty="0" err="1" smtClean="0"/>
              <a:t>М.м</a:t>
            </a:r>
            <a:r>
              <a:rPr lang="ru-RU" sz="2800" dirty="0" smtClean="0"/>
              <a:t>. </a:t>
            </a:r>
            <a:r>
              <a:rPr lang="ru-RU" sz="2800" dirty="0"/>
              <a:t>25 </a:t>
            </a:r>
            <a:r>
              <a:rPr lang="ru-RU" sz="2800" dirty="0" err="1"/>
              <a:t>кДа</a:t>
            </a:r>
            <a:r>
              <a:rPr lang="ru-RU" sz="2800" dirty="0"/>
              <a:t>. Он связывает 4 атома </a:t>
            </a:r>
            <a:r>
              <a:rPr lang="ru-RU" sz="2800" dirty="0" err="1"/>
              <a:t>Са</a:t>
            </a:r>
            <a:r>
              <a:rPr lang="ru-RU" sz="2800" dirty="0"/>
              <a:t> и </a:t>
            </a:r>
            <a:r>
              <a:rPr lang="ru-RU" sz="2800" dirty="0" smtClean="0"/>
              <a:t>переносит их </a:t>
            </a:r>
            <a:r>
              <a:rPr lang="ru-RU" sz="2800" dirty="0"/>
              <a:t>через мембраны.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АВИТАМИНОЗ</a:t>
            </a:r>
            <a:r>
              <a:rPr lang="ru-RU" sz="2800" dirty="0"/>
              <a:t>: чаще у </a:t>
            </a:r>
            <a:r>
              <a:rPr lang="ru-RU" sz="2800" dirty="0" smtClean="0"/>
              <a:t>молодняка, наруш</a:t>
            </a:r>
            <a:r>
              <a:rPr lang="ru-RU" sz="2800" dirty="0" smtClean="0"/>
              <a:t>ение </a:t>
            </a:r>
            <a:r>
              <a:rPr lang="ru-RU" sz="2800" dirty="0" smtClean="0"/>
              <a:t> всасыв</a:t>
            </a:r>
            <a:r>
              <a:rPr lang="ru-RU" sz="2800" dirty="0" smtClean="0"/>
              <a:t>ания</a:t>
            </a:r>
            <a:r>
              <a:rPr lang="ru-RU" sz="2800" dirty="0" smtClean="0"/>
              <a:t> </a:t>
            </a:r>
            <a:r>
              <a:rPr lang="ru-RU" sz="2800" dirty="0" err="1"/>
              <a:t>Са</a:t>
            </a:r>
            <a:r>
              <a:rPr lang="ru-RU" sz="2800" dirty="0"/>
              <a:t> на 100% и Р на 60%.</a:t>
            </a:r>
          </a:p>
          <a:p>
            <a:pPr algn="just"/>
            <a:r>
              <a:rPr lang="ru-RU" sz="2800" dirty="0"/>
              <a:t>Снижается содержание их в крови и костях, что</a:t>
            </a:r>
          </a:p>
          <a:p>
            <a:pPr algn="just"/>
            <a:r>
              <a:rPr lang="ru-RU" sz="2800" dirty="0"/>
              <a:t> </a:t>
            </a:r>
            <a:r>
              <a:rPr lang="ru-RU" sz="2800" dirty="0" smtClean="0"/>
              <a:t>вызыв</a:t>
            </a:r>
            <a:r>
              <a:rPr lang="ru-RU" sz="2800" dirty="0" smtClean="0"/>
              <a:t>ает</a:t>
            </a:r>
            <a:r>
              <a:rPr lang="ru-RU" sz="2800" dirty="0" smtClean="0"/>
              <a:t> </a:t>
            </a:r>
            <a:r>
              <a:rPr lang="ru-RU" sz="2800" dirty="0">
                <a:solidFill>
                  <a:srgbClr val="FF0000"/>
                </a:solidFill>
              </a:rPr>
              <a:t>рахит или остеопороз.</a:t>
            </a:r>
          </a:p>
          <a:p>
            <a:pPr algn="just"/>
            <a:r>
              <a:rPr lang="ru-RU" sz="2800" dirty="0"/>
              <a:t>Большие дозы </a:t>
            </a:r>
            <a:r>
              <a:rPr lang="ru-RU" sz="2800" dirty="0" smtClean="0"/>
              <a:t>вит. </a:t>
            </a:r>
            <a:r>
              <a:rPr lang="ru-RU" sz="2800" dirty="0"/>
              <a:t>Д - токсичны</a:t>
            </a:r>
          </a:p>
        </p:txBody>
      </p:sp>
    </p:spTree>
  </p:cSld>
  <p:clrMapOvr>
    <a:masterClrMapping/>
  </p:clrMapOvr>
  <p:transition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86D3-CD33-402F-AF80-4DB8AB4FEC31}" type="slidenum">
              <a:rPr lang="ru-RU"/>
              <a:pPr/>
              <a:t>16</a:t>
            </a:fld>
            <a:endParaRPr lang="ru-RU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943100" y="1352550"/>
            <a:ext cx="50927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ВИТАМИН Е, токоферол, </a:t>
            </a:r>
          </a:p>
          <a:p>
            <a:r>
              <a:rPr lang="ru-RU" sz="3200"/>
              <a:t>витамин размножения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78808" y="3371850"/>
            <a:ext cx="835478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ru-RU" sz="3200" dirty="0"/>
              <a:t> Это  смесь α, β, </a:t>
            </a:r>
            <a:r>
              <a:rPr lang="ru-RU" sz="3200" dirty="0" smtClean="0"/>
              <a:t>γ-токоферолов.</a:t>
            </a:r>
          </a:p>
          <a:p>
            <a:pPr algn="just"/>
            <a:r>
              <a:rPr lang="ru-RU" sz="3200" dirty="0" smtClean="0"/>
              <a:t>Устойчив к </a:t>
            </a:r>
            <a:r>
              <a:rPr lang="ru-RU" sz="3200" dirty="0"/>
              <a:t>нагреванию, но окисляется под </a:t>
            </a:r>
          </a:p>
          <a:p>
            <a:pPr algn="just"/>
            <a:r>
              <a:rPr lang="ru-RU" sz="3200" dirty="0"/>
              <a:t>влиянием  </a:t>
            </a:r>
            <a:r>
              <a:rPr lang="ru-RU" sz="3200" dirty="0" smtClean="0"/>
              <a:t>УФО</a:t>
            </a:r>
            <a:endParaRPr lang="ru-RU" sz="3200" dirty="0"/>
          </a:p>
        </p:txBody>
      </p:sp>
    </p:spTree>
  </p:cSld>
  <p:clrMapOvr>
    <a:masterClrMapping/>
  </p:clrMapOvr>
  <p:transition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rgbClr val="FFFF00">
                <a:gamma/>
                <a:tint val="0"/>
                <a:invGamma/>
              </a:srgb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FD8F2-3F6C-4CC4-A1B8-D03D9437476E}" type="slidenum">
              <a:rPr lang="ru-RU"/>
              <a:pPr/>
              <a:t>17</a:t>
            </a:fld>
            <a:endParaRPr lang="ru-RU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212975" y="628650"/>
            <a:ext cx="47482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>
                <a:sym typeface="Symbol" panose="05050102010706020507" pitchFamily="18" charset="2"/>
              </a:rPr>
              <a:t></a:t>
            </a:r>
            <a:r>
              <a:rPr lang="ru-RU" sz="3600"/>
              <a:t> -Токоферол </a:t>
            </a:r>
            <a:r>
              <a:rPr lang="ru-RU" sz="3600">
                <a:solidFill>
                  <a:srgbClr val="FF0000"/>
                </a:solidFill>
              </a:rPr>
              <a:t>(витамин Е)</a:t>
            </a:r>
            <a:r>
              <a:rPr lang="ru-RU"/>
              <a:t> </a:t>
            </a:r>
          </a:p>
        </p:txBody>
      </p:sp>
      <p:grpSp>
        <p:nvGrpSpPr>
          <p:cNvPr id="7196" name="Group 28"/>
          <p:cNvGrpSpPr>
            <a:grpSpLocks/>
          </p:cNvGrpSpPr>
          <p:nvPr/>
        </p:nvGrpSpPr>
        <p:grpSpPr bwMode="auto">
          <a:xfrm>
            <a:off x="0" y="2155825"/>
            <a:ext cx="9067800" cy="2238375"/>
            <a:chOff x="0" y="746"/>
            <a:chExt cx="5712" cy="1410"/>
          </a:xfrm>
        </p:grpSpPr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2300" y="1628"/>
              <a:ext cx="34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28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ru-RU"/>
                <a:t>(СН</a:t>
              </a:r>
              <a:r>
                <a:rPr lang="ru-RU" baseline="-25000"/>
                <a:t>2</a:t>
              </a:r>
              <a:r>
                <a:rPr lang="ru-RU"/>
                <a:t>)</a:t>
              </a:r>
              <a:r>
                <a:rPr lang="ru-RU" baseline="-25000"/>
                <a:t>3</a:t>
              </a:r>
              <a:r>
                <a:rPr lang="ru-RU"/>
                <a:t>-СН-(СН</a:t>
              </a:r>
              <a:r>
                <a:rPr lang="ru-RU" baseline="-25000"/>
                <a:t>2</a:t>
              </a:r>
              <a:r>
                <a:rPr lang="ru-RU"/>
                <a:t>)</a:t>
              </a:r>
              <a:r>
                <a:rPr lang="ru-RU" baseline="-25000"/>
                <a:t>3 </a:t>
              </a:r>
              <a:r>
                <a:rPr lang="ru-RU"/>
                <a:t>-СН-(СН</a:t>
              </a:r>
              <a:r>
                <a:rPr lang="ru-RU" baseline="-25000"/>
                <a:t>2</a:t>
              </a:r>
              <a:r>
                <a:rPr lang="ru-RU"/>
                <a:t>)</a:t>
              </a:r>
              <a:r>
                <a:rPr lang="ru-RU" baseline="-25000"/>
                <a:t>3 </a:t>
              </a:r>
              <a:r>
                <a:rPr lang="ru-RU"/>
                <a:t>-СН-СН</a:t>
              </a:r>
              <a:r>
                <a:rPr lang="ru-RU" baseline="-25000"/>
                <a:t>3</a:t>
              </a:r>
            </a:p>
          </p:txBody>
        </p:sp>
        <p:grpSp>
          <p:nvGrpSpPr>
            <p:cNvPr id="7193" name="Group 25"/>
            <p:cNvGrpSpPr>
              <a:grpSpLocks/>
            </p:cNvGrpSpPr>
            <p:nvPr/>
          </p:nvGrpSpPr>
          <p:grpSpPr bwMode="auto">
            <a:xfrm>
              <a:off x="0" y="746"/>
              <a:ext cx="5360" cy="1410"/>
              <a:chOff x="0" y="746"/>
              <a:chExt cx="5360" cy="1410"/>
            </a:xfrm>
          </p:grpSpPr>
          <p:grpSp>
            <p:nvGrpSpPr>
              <p:cNvPr id="7182" name="Group 14"/>
              <p:cNvGrpSpPr>
                <a:grpSpLocks/>
              </p:cNvGrpSpPr>
              <p:nvPr/>
            </p:nvGrpSpPr>
            <p:grpSpPr bwMode="auto">
              <a:xfrm>
                <a:off x="0" y="746"/>
                <a:ext cx="2228" cy="1228"/>
                <a:chOff x="338" y="914"/>
                <a:chExt cx="2228" cy="1228"/>
              </a:xfrm>
            </p:grpSpPr>
            <p:grpSp>
              <p:nvGrpSpPr>
                <p:cNvPr id="7175" name="Group 7"/>
                <p:cNvGrpSpPr>
                  <a:grpSpLocks/>
                </p:cNvGrpSpPr>
                <p:nvPr/>
              </p:nvGrpSpPr>
              <p:grpSpPr bwMode="auto">
                <a:xfrm>
                  <a:off x="864" y="1344"/>
                  <a:ext cx="1702" cy="798"/>
                  <a:chOff x="864" y="1344"/>
                  <a:chExt cx="1702" cy="798"/>
                </a:xfrm>
              </p:grpSpPr>
              <p:sp>
                <p:nvSpPr>
                  <p:cNvPr id="7172" name="AutoShape 4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864" y="1344"/>
                    <a:ext cx="916" cy="792"/>
                  </a:xfrm>
                  <a:prstGeom prst="hexagon">
                    <a:avLst>
                      <a:gd name="adj" fmla="val 28914"/>
                      <a:gd name="vf" fmla="val 115470"/>
                    </a:avLst>
                  </a:prstGeom>
                  <a:solidFill>
                    <a:schemeClr val="accent1"/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73" name="AutoShape 5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1650" y="1350"/>
                    <a:ext cx="916" cy="792"/>
                  </a:xfrm>
                  <a:prstGeom prst="hexagon">
                    <a:avLst>
                      <a:gd name="adj" fmla="val 28914"/>
                      <a:gd name="vf" fmla="val 115470"/>
                    </a:avLst>
                  </a:prstGeom>
                  <a:solidFill>
                    <a:schemeClr val="accent1"/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74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1746" y="1530"/>
                    <a:ext cx="0" cy="45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176" name="Line 8"/>
                <p:cNvSpPr>
                  <a:spLocks noChangeShapeType="1"/>
                </p:cNvSpPr>
                <p:nvPr/>
              </p:nvSpPr>
              <p:spPr bwMode="auto">
                <a:xfrm>
                  <a:off x="1320" y="1152"/>
                  <a:ext cx="0" cy="1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7" name="Line 9"/>
                <p:cNvSpPr>
                  <a:spLocks noChangeShapeType="1"/>
                </p:cNvSpPr>
                <p:nvPr/>
              </p:nvSpPr>
              <p:spPr bwMode="auto">
                <a:xfrm>
                  <a:off x="756" y="1512"/>
                  <a:ext cx="16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8" name="Line 10"/>
                <p:cNvSpPr>
                  <a:spLocks noChangeShapeType="1"/>
                </p:cNvSpPr>
                <p:nvPr/>
              </p:nvSpPr>
              <p:spPr bwMode="auto">
                <a:xfrm>
                  <a:off x="750" y="1968"/>
                  <a:ext cx="16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190" y="914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СН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718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86" y="1358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НО</a:t>
                  </a:r>
                </a:p>
              </p:txBody>
            </p:sp>
            <p:sp>
              <p:nvSpPr>
                <p:cNvPr id="718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38" y="1808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Н</a:t>
                  </a:r>
                  <a:r>
                    <a:rPr lang="ru-RU" baseline="-25000"/>
                    <a:t>3</a:t>
                  </a:r>
                  <a:r>
                    <a:rPr lang="ru-RU"/>
                    <a:t>С</a:t>
                  </a:r>
                </a:p>
              </p:txBody>
            </p:sp>
          </p:grpSp>
          <p:sp>
            <p:nvSpPr>
              <p:cNvPr id="7183" name="Line 15"/>
              <p:cNvSpPr>
                <a:spLocks noChangeShapeType="1"/>
              </p:cNvSpPr>
              <p:nvPr/>
            </p:nvSpPr>
            <p:spPr bwMode="auto">
              <a:xfrm>
                <a:off x="2166" y="1806"/>
                <a:ext cx="15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5" name="Line 17"/>
              <p:cNvSpPr>
                <a:spLocks noChangeShapeType="1"/>
              </p:cNvSpPr>
              <p:nvPr/>
            </p:nvSpPr>
            <p:spPr bwMode="auto">
              <a:xfrm>
                <a:off x="3012" y="1548"/>
                <a:ext cx="0" cy="1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6" name="Line 18"/>
              <p:cNvSpPr>
                <a:spLocks noChangeShapeType="1"/>
              </p:cNvSpPr>
              <p:nvPr/>
            </p:nvSpPr>
            <p:spPr bwMode="auto">
              <a:xfrm>
                <a:off x="4026" y="1548"/>
                <a:ext cx="0" cy="1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7" name="Line 19"/>
              <p:cNvSpPr>
                <a:spLocks noChangeShapeType="1"/>
              </p:cNvSpPr>
              <p:nvPr/>
            </p:nvSpPr>
            <p:spPr bwMode="auto">
              <a:xfrm>
                <a:off x="5022" y="1548"/>
                <a:ext cx="0" cy="1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8" name="Text Box 20"/>
              <p:cNvSpPr txBox="1">
                <a:spLocks noChangeArrowheads="1"/>
              </p:cNvSpPr>
              <p:nvPr/>
            </p:nvSpPr>
            <p:spPr bwMode="auto">
              <a:xfrm>
                <a:off x="2900" y="129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7189" name="Text Box 21"/>
              <p:cNvSpPr txBox="1">
                <a:spLocks noChangeArrowheads="1"/>
              </p:cNvSpPr>
              <p:nvPr/>
            </p:nvSpPr>
            <p:spPr bwMode="auto">
              <a:xfrm>
                <a:off x="3908" y="127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7190" name="Text Box 22"/>
              <p:cNvSpPr txBox="1">
                <a:spLocks noChangeArrowheads="1"/>
              </p:cNvSpPr>
              <p:nvPr/>
            </p:nvSpPr>
            <p:spPr bwMode="auto">
              <a:xfrm>
                <a:off x="4892" y="129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7191" name="Text Box 23"/>
              <p:cNvSpPr txBox="1">
                <a:spLocks noChangeArrowheads="1"/>
              </p:cNvSpPr>
              <p:nvPr/>
            </p:nvSpPr>
            <p:spPr bwMode="auto">
              <a:xfrm>
                <a:off x="2216" y="1868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7192" name="Line 24"/>
              <p:cNvSpPr>
                <a:spLocks noChangeShapeType="1"/>
              </p:cNvSpPr>
              <p:nvPr/>
            </p:nvSpPr>
            <p:spPr bwMode="auto">
              <a:xfrm>
                <a:off x="2148" y="1812"/>
                <a:ext cx="132" cy="1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7200" name="AutoShape 32"/>
          <p:cNvSpPr>
            <a:spLocks noChangeArrowheads="1"/>
          </p:cNvSpPr>
          <p:nvPr/>
        </p:nvSpPr>
        <p:spPr bwMode="auto">
          <a:xfrm flipV="1">
            <a:off x="2533650" y="4076700"/>
            <a:ext cx="552450" cy="152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2597150" y="3921125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О</a:t>
            </a:r>
          </a:p>
        </p:txBody>
      </p:sp>
    </p:spTree>
  </p:cSld>
  <p:clrMapOvr>
    <a:masterClrMapping/>
  </p:clrMapOvr>
  <p:transition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4C9-1CDE-43AE-A104-9C27041ECC7C}" type="slidenum">
              <a:rPr lang="ru-RU"/>
              <a:pPr/>
              <a:t>18</a:t>
            </a:fld>
            <a:endParaRPr lang="ru-RU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23212" y="670304"/>
            <a:ext cx="831009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2800" dirty="0" smtClean="0"/>
              <a:t>ФУНКЦИИ:</a:t>
            </a:r>
          </a:p>
          <a:p>
            <a:r>
              <a:rPr lang="ru-RU" sz="2800" dirty="0" smtClean="0"/>
              <a:t>1</a:t>
            </a:r>
            <a:r>
              <a:rPr lang="ru-RU" sz="2800" dirty="0"/>
              <a:t>. </a:t>
            </a:r>
            <a:r>
              <a:rPr lang="ru-RU" sz="2800" dirty="0" smtClean="0"/>
              <a:t>Стим</a:t>
            </a:r>
            <a:r>
              <a:rPr lang="ru-RU" sz="2800" dirty="0" smtClean="0"/>
              <a:t>улирует</a:t>
            </a:r>
            <a:r>
              <a:rPr lang="ru-RU" sz="2800" dirty="0" smtClean="0"/>
              <a:t> </a:t>
            </a:r>
            <a:r>
              <a:rPr lang="ru-RU" sz="2800" dirty="0"/>
              <a:t>синтез </a:t>
            </a:r>
            <a:r>
              <a:rPr lang="ru-RU" sz="2800" dirty="0" smtClean="0"/>
              <a:t>половых </a:t>
            </a:r>
            <a:r>
              <a:rPr lang="ru-RU" sz="2800" dirty="0"/>
              <a:t>гормонов</a:t>
            </a:r>
          </a:p>
          <a:p>
            <a:r>
              <a:rPr lang="ru-RU" sz="2800" dirty="0"/>
              <a:t>2. </a:t>
            </a:r>
            <a:r>
              <a:rPr lang="ru-RU" sz="2800" dirty="0" smtClean="0"/>
              <a:t>Антиоксидант</a:t>
            </a:r>
            <a:endParaRPr lang="ru-RU" sz="2800" dirty="0"/>
          </a:p>
          <a:p>
            <a:r>
              <a:rPr lang="ru-RU" sz="2800" dirty="0"/>
              <a:t>3. </a:t>
            </a:r>
            <a:r>
              <a:rPr lang="ru-RU" sz="2800" dirty="0" smtClean="0"/>
              <a:t>Участвует </a:t>
            </a:r>
            <a:r>
              <a:rPr lang="ru-RU" sz="2800" dirty="0"/>
              <a:t>в ОВР (перенос электронов)</a:t>
            </a:r>
          </a:p>
          <a:p>
            <a:endParaRPr lang="ru-RU" sz="2800" dirty="0"/>
          </a:p>
          <a:p>
            <a:r>
              <a:rPr lang="ru-RU" sz="2800" dirty="0"/>
              <a:t>АВИТАМИНОЗ: </a:t>
            </a:r>
          </a:p>
          <a:p>
            <a:pPr>
              <a:buFontTx/>
              <a:buAutoNum type="arabicPeriod"/>
            </a:pPr>
            <a:r>
              <a:rPr lang="ru-RU" sz="2800" dirty="0"/>
              <a:t>У самцов перерождение семенных канатиков</a:t>
            </a:r>
          </a:p>
          <a:p>
            <a:r>
              <a:rPr lang="ru-RU" sz="2800" dirty="0"/>
              <a:t>2. У самок – оплодотворение происходит, но </a:t>
            </a:r>
          </a:p>
          <a:p>
            <a:r>
              <a:rPr lang="ru-RU" sz="2800" dirty="0"/>
              <a:t>плод рассасывается.</a:t>
            </a:r>
          </a:p>
          <a:p>
            <a:r>
              <a:rPr lang="ru-RU" sz="2800" dirty="0"/>
              <a:t>3. Мышечная дистрофия</a:t>
            </a:r>
          </a:p>
          <a:p>
            <a:endParaRPr lang="ru-RU" sz="2800" dirty="0"/>
          </a:p>
          <a:p>
            <a:r>
              <a:rPr lang="ru-RU" sz="2800" dirty="0"/>
              <a:t>Источники: зародыши злаковых </a:t>
            </a:r>
            <a:r>
              <a:rPr lang="ru-RU" sz="2800" dirty="0" smtClean="0"/>
              <a:t>растений (</a:t>
            </a:r>
            <a:r>
              <a:rPr lang="ru-RU" sz="2800" dirty="0"/>
              <a:t>солод)</a:t>
            </a:r>
          </a:p>
        </p:txBody>
      </p:sp>
    </p:spTree>
  </p:cSld>
  <p:clrMapOvr>
    <a:masterClrMapping/>
  </p:clrMapOvr>
  <p:transition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ADC9-0329-4E8B-A3EC-37971110D156}" type="slidenum">
              <a:rPr lang="ru-RU"/>
              <a:pPr/>
              <a:t>19</a:t>
            </a:fld>
            <a:endParaRPr lang="ru-RU"/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834356" y="241301"/>
            <a:ext cx="53419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ВИТАМИН К</a:t>
            </a:r>
            <a:r>
              <a:rPr lang="ru-RU" sz="3200" dirty="0"/>
              <a:t>, </a:t>
            </a:r>
            <a:r>
              <a:rPr lang="ru-RU" sz="3200" dirty="0" err="1"/>
              <a:t>филлохинон</a:t>
            </a:r>
            <a:r>
              <a:rPr lang="ru-RU" sz="3200" dirty="0"/>
              <a:t>,</a:t>
            </a:r>
          </a:p>
          <a:p>
            <a:r>
              <a:rPr lang="ru-RU" sz="3200" dirty="0"/>
              <a:t>антигеморрагический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50093" y="1216478"/>
            <a:ext cx="71485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000" dirty="0"/>
              <a:t>Производное  2 метил -1,4 -нафтохинона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68287" y="1842136"/>
            <a:ext cx="864552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000" dirty="0"/>
              <a:t>К</a:t>
            </a:r>
            <a:r>
              <a:rPr lang="ru-RU" sz="3000" baseline="-25000" dirty="0"/>
              <a:t>1</a:t>
            </a:r>
            <a:r>
              <a:rPr lang="ru-RU" sz="3000" dirty="0"/>
              <a:t> – </a:t>
            </a:r>
            <a:r>
              <a:rPr lang="ru-RU" sz="3000" dirty="0" err="1"/>
              <a:t>филлохинон</a:t>
            </a:r>
            <a:r>
              <a:rPr lang="ru-RU" sz="3000" dirty="0"/>
              <a:t>,           </a:t>
            </a:r>
            <a:r>
              <a:rPr lang="ru-RU" sz="3000" dirty="0" smtClean="0"/>
              <a:t>	 </a:t>
            </a:r>
            <a:r>
              <a:rPr lang="ru-RU" sz="3000" dirty="0"/>
              <a:t>К</a:t>
            </a:r>
            <a:r>
              <a:rPr lang="ru-RU" sz="3000" baseline="-25000" dirty="0"/>
              <a:t>2</a:t>
            </a:r>
            <a:r>
              <a:rPr lang="ru-RU" sz="3000" dirty="0"/>
              <a:t> – </a:t>
            </a:r>
            <a:r>
              <a:rPr lang="ru-RU" sz="3000" dirty="0" err="1"/>
              <a:t>фарнохинон</a:t>
            </a:r>
            <a:endParaRPr lang="ru-RU" sz="3000" dirty="0"/>
          </a:p>
          <a:p>
            <a:r>
              <a:rPr lang="ru-RU" sz="3000" dirty="0"/>
              <a:t>Участвует в окислительном </a:t>
            </a:r>
            <a:r>
              <a:rPr lang="ru-RU" sz="3000" dirty="0" err="1"/>
              <a:t>фосфорилировании</a:t>
            </a:r>
            <a:r>
              <a:rPr lang="ru-RU" sz="3000" dirty="0"/>
              <a:t>, </a:t>
            </a:r>
          </a:p>
          <a:p>
            <a:r>
              <a:rPr lang="ru-RU" sz="3000" dirty="0"/>
              <a:t>в реакциях с </a:t>
            </a:r>
            <a:r>
              <a:rPr lang="ru-RU" sz="3000" dirty="0" err="1"/>
              <a:t>филлохинонредуктазой</a:t>
            </a:r>
            <a:r>
              <a:rPr lang="ru-RU" sz="3000" dirty="0"/>
              <a:t>.</a:t>
            </a:r>
            <a:endParaRPr lang="ru-RU" dirty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75481" y="3395847"/>
            <a:ext cx="7659688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/>
              <a:t>Витамин К стимулирует синтез </a:t>
            </a:r>
            <a:r>
              <a:rPr lang="ru-RU" sz="2800" dirty="0">
                <a:solidFill>
                  <a:srgbClr val="FF0000"/>
                </a:solidFill>
              </a:rPr>
              <a:t>протромбина</a:t>
            </a:r>
            <a:r>
              <a:rPr lang="ru-RU" sz="2800" dirty="0"/>
              <a:t>,</a:t>
            </a:r>
          </a:p>
          <a:p>
            <a:r>
              <a:rPr lang="ru-RU" sz="2800" dirty="0"/>
              <a:t>участвующего в свертывании крови по схеме:</a:t>
            </a:r>
          </a:p>
          <a:p>
            <a:endParaRPr lang="ru-RU" sz="2800" dirty="0"/>
          </a:p>
          <a:p>
            <a:r>
              <a:rPr lang="ru-RU" sz="2800" dirty="0"/>
              <a:t>			</a:t>
            </a:r>
            <a:r>
              <a:rPr lang="ru-RU" dirty="0"/>
              <a:t>Са</a:t>
            </a:r>
            <a:r>
              <a:rPr lang="ru-RU" baseline="30000" dirty="0"/>
              <a:t>2+</a:t>
            </a:r>
            <a:endParaRPr lang="ru-RU" sz="2800" dirty="0"/>
          </a:p>
          <a:p>
            <a:r>
              <a:rPr lang="ru-RU" sz="2800" dirty="0"/>
              <a:t>протромбин		тромбин</a:t>
            </a:r>
          </a:p>
          <a:p>
            <a:endParaRPr lang="ru-RU" sz="2800" dirty="0"/>
          </a:p>
          <a:p>
            <a:r>
              <a:rPr lang="ru-RU" sz="2800" dirty="0"/>
              <a:t>фибриноген				фибрин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067050" y="5353050"/>
            <a:ext cx="1257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3181350" y="6210300"/>
            <a:ext cx="2647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4362450" y="5543550"/>
            <a:ext cx="457200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8A172-FE32-4CBB-98A9-3918B8EAA02D}" type="slidenum">
              <a:rPr lang="ru-RU"/>
              <a:pPr/>
              <a:t>2</a:t>
            </a:fld>
            <a:endParaRPr lang="ru-RU"/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77671" y="352246"/>
            <a:ext cx="8147713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FF0000"/>
                </a:solidFill>
              </a:rPr>
              <a:t>Витамины </a:t>
            </a:r>
            <a:r>
              <a:rPr lang="ru-RU" dirty="0"/>
              <a:t>- это </a:t>
            </a:r>
            <a:r>
              <a:rPr lang="ru-RU" dirty="0" err="1"/>
              <a:t>низкомолекул</a:t>
            </a:r>
            <a:r>
              <a:rPr lang="ru-RU" dirty="0"/>
              <a:t>. </a:t>
            </a:r>
            <a:r>
              <a:rPr lang="ru-RU" dirty="0" smtClean="0"/>
              <a:t>органические </a:t>
            </a:r>
            <a:r>
              <a:rPr lang="ru-RU" dirty="0"/>
              <a:t>в-</a:t>
            </a:r>
            <a:r>
              <a:rPr lang="ru-RU" dirty="0" err="1"/>
              <a:t>ва</a:t>
            </a:r>
            <a:r>
              <a:rPr lang="ru-RU" dirty="0"/>
              <a:t>, </a:t>
            </a:r>
            <a:r>
              <a:rPr lang="ru-RU" dirty="0" smtClean="0"/>
              <a:t>выполняющие функцию биологических </a:t>
            </a:r>
            <a:r>
              <a:rPr lang="ru-RU" dirty="0"/>
              <a:t>катализаторов и поступающие с кормами.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1881 г. Н.И. Лунин открыл Х-вещ-</a:t>
            </a:r>
            <a:r>
              <a:rPr lang="ru-RU" dirty="0" err="1"/>
              <a:t>ва</a:t>
            </a:r>
            <a:r>
              <a:rPr lang="ru-RU" dirty="0"/>
              <a:t>, которые в 1912 г. </a:t>
            </a:r>
          </a:p>
          <a:p>
            <a:pPr algn="just"/>
            <a:r>
              <a:rPr lang="ru-RU" dirty="0"/>
              <a:t>польский ученый </a:t>
            </a:r>
            <a:r>
              <a:rPr lang="ru-RU" dirty="0" err="1"/>
              <a:t>К.Функ</a:t>
            </a:r>
            <a:r>
              <a:rPr lang="ru-RU" dirty="0"/>
              <a:t> назвал - витамины.</a:t>
            </a:r>
          </a:p>
          <a:p>
            <a:pPr algn="just"/>
            <a:endParaRPr lang="ru-RU" sz="3200" dirty="0" smtClean="0">
              <a:solidFill>
                <a:srgbClr val="FF0000"/>
              </a:solidFill>
            </a:endParaRPr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Авитаминоз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заболевание </a:t>
            </a:r>
            <a:r>
              <a:rPr lang="ru-RU" dirty="0"/>
              <a:t>при полном отсутствии витаминов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Гиповитаминоз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забол</a:t>
            </a:r>
            <a:r>
              <a:rPr lang="ru-RU" dirty="0"/>
              <a:t>. при недостатке витаминов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Гипервитаминоз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забол</a:t>
            </a:r>
            <a:r>
              <a:rPr lang="ru-RU" dirty="0"/>
              <a:t>. при избытке витаминов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50000">
              <a:srgbClr val="00FF00">
                <a:gamma/>
                <a:tint val="0"/>
                <a:invGamma/>
              </a:srgbClr>
            </a:gs>
            <a:gs pos="100000">
              <a:srgbClr val="00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4F52-6478-4F93-B16C-51333C4FA4F5}" type="slidenum">
              <a:rPr lang="ru-RU"/>
              <a:pPr/>
              <a:t>20</a:t>
            </a:fld>
            <a:endParaRPr lang="ru-RU"/>
          </a:p>
        </p:txBody>
      </p:sp>
      <p:grpSp>
        <p:nvGrpSpPr>
          <p:cNvPr id="8302" name="Group 110"/>
          <p:cNvGrpSpPr>
            <a:grpSpLocks/>
          </p:cNvGrpSpPr>
          <p:nvPr/>
        </p:nvGrpSpPr>
        <p:grpSpPr bwMode="auto">
          <a:xfrm>
            <a:off x="1143000" y="-50800"/>
            <a:ext cx="6705600" cy="3578225"/>
            <a:chOff x="948" y="-32"/>
            <a:chExt cx="4224" cy="2254"/>
          </a:xfrm>
        </p:grpSpPr>
        <p:sp>
          <p:nvSpPr>
            <p:cNvPr id="8194" name="AutoShape 2"/>
            <p:cNvSpPr>
              <a:spLocks noChangeArrowheads="1"/>
            </p:cNvSpPr>
            <p:nvPr/>
          </p:nvSpPr>
          <p:spPr bwMode="auto">
            <a:xfrm rot="1800000">
              <a:off x="948" y="1284"/>
              <a:ext cx="624" cy="540"/>
            </a:xfrm>
            <a:prstGeom prst="hexagon">
              <a:avLst>
                <a:gd name="adj" fmla="val 28889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 rot="1800000">
              <a:off x="1488" y="1284"/>
              <a:ext cx="624" cy="540"/>
            </a:xfrm>
            <a:prstGeom prst="hexagon">
              <a:avLst>
                <a:gd name="adj" fmla="val 28889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6" name="Line 4"/>
            <p:cNvSpPr>
              <a:spLocks noChangeShapeType="1"/>
            </p:cNvSpPr>
            <p:nvPr/>
          </p:nvSpPr>
          <p:spPr bwMode="auto">
            <a:xfrm flipV="1">
              <a:off x="1026" y="1284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 rot="3647464" flipV="1">
              <a:off x="1026" y="1680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 rot="17966949" flipV="1">
              <a:off x="1362" y="1482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 flipV="1">
              <a:off x="1776" y="1104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 flipV="1">
              <a:off x="1824" y="1104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1670" y="872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6600"/>
                  </a:solidFill>
                </a:rPr>
                <a:t>О</a:t>
              </a:r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1676" y="1934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6600"/>
                  </a:solidFill>
                </a:rPr>
                <a:t>О</a:t>
              </a:r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 flipV="1">
              <a:off x="1782" y="1884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 flipV="1">
              <a:off x="1830" y="1884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2076" y="1398"/>
              <a:ext cx="1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2076" y="1716"/>
              <a:ext cx="1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2144" y="124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2144" y="1556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>
              <a:off x="2568" y="1722"/>
              <a:ext cx="1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2672" y="155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</a:p>
          </p:txBody>
        </p: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>
              <a:off x="3072" y="1692"/>
              <a:ext cx="1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3072" y="1740"/>
              <a:ext cx="1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6" name="AutoShape 24"/>
            <p:cNvSpPr>
              <a:spLocks/>
            </p:cNvSpPr>
            <p:nvPr/>
          </p:nvSpPr>
          <p:spPr bwMode="auto">
            <a:xfrm>
              <a:off x="3216" y="1314"/>
              <a:ext cx="48" cy="576"/>
            </a:xfrm>
            <a:prstGeom prst="leftBracket">
              <a:avLst>
                <a:gd name="adj" fmla="val 10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3176" y="1556"/>
              <a:ext cx="8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С-(СН</a:t>
              </a:r>
              <a:r>
                <a:rPr lang="ru-RU" baseline="-25000"/>
                <a:t>2</a:t>
              </a:r>
              <a:r>
                <a:rPr lang="ru-RU"/>
                <a:t>)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18" name="AutoShape 26"/>
            <p:cNvSpPr>
              <a:spLocks/>
            </p:cNvSpPr>
            <p:nvPr/>
          </p:nvSpPr>
          <p:spPr bwMode="auto">
            <a:xfrm>
              <a:off x="3960" y="1314"/>
              <a:ext cx="48" cy="576"/>
            </a:xfrm>
            <a:prstGeom prst="rightBracket">
              <a:avLst>
                <a:gd name="adj" fmla="val 10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 flipV="1">
              <a:off x="3294" y="1518"/>
              <a:ext cx="0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0" name="Text Box 28"/>
            <p:cNvSpPr txBox="1">
              <a:spLocks noChangeArrowheads="1"/>
            </p:cNvSpPr>
            <p:nvPr/>
          </p:nvSpPr>
          <p:spPr bwMode="auto">
            <a:xfrm>
              <a:off x="3176" y="127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22" name="Text Box 30"/>
            <p:cNvSpPr txBox="1">
              <a:spLocks noChangeArrowheads="1"/>
            </p:cNvSpPr>
            <p:nvPr/>
          </p:nvSpPr>
          <p:spPr bwMode="auto">
            <a:xfrm>
              <a:off x="3974" y="1617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aseline="-25000"/>
                <a:t>3</a:t>
              </a:r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 flipV="1">
              <a:off x="4134" y="1728"/>
              <a:ext cx="102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4" name="Text Box 32"/>
            <p:cNvSpPr txBox="1">
              <a:spLocks noChangeArrowheads="1"/>
            </p:cNvSpPr>
            <p:nvPr/>
          </p:nvSpPr>
          <p:spPr bwMode="auto">
            <a:xfrm>
              <a:off x="4208" y="1568"/>
              <a:ext cx="8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СН-СН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 flipV="1">
              <a:off x="4332" y="1506"/>
              <a:ext cx="0" cy="1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6" name="Text Box 34"/>
            <p:cNvSpPr txBox="1">
              <a:spLocks noChangeArrowheads="1"/>
            </p:cNvSpPr>
            <p:nvPr/>
          </p:nvSpPr>
          <p:spPr bwMode="auto">
            <a:xfrm>
              <a:off x="4196" y="1256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28" name="Text Box 36"/>
            <p:cNvSpPr txBox="1">
              <a:spLocks noChangeArrowheads="1"/>
            </p:cNvSpPr>
            <p:nvPr/>
          </p:nvSpPr>
          <p:spPr bwMode="auto">
            <a:xfrm>
              <a:off x="2090" y="926"/>
              <a:ext cx="30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FF0000"/>
                  </a:solidFill>
                </a:rPr>
                <a:t>ФИЛЛОХИНОН</a:t>
              </a:r>
              <a:r>
                <a:rPr lang="ru-RU">
                  <a:solidFill>
                    <a:srgbClr val="0000FF"/>
                  </a:solidFill>
                </a:rPr>
                <a:t> (ВИТАМИН К</a:t>
              </a:r>
              <a:r>
                <a:rPr lang="ru-RU" baseline="-25000">
                  <a:solidFill>
                    <a:srgbClr val="0000FF"/>
                  </a:solidFill>
                </a:rPr>
                <a:t>1</a:t>
              </a:r>
              <a:r>
                <a:rPr lang="ru-RU">
                  <a:solidFill>
                    <a:srgbClr val="0000FF"/>
                  </a:solidFill>
                </a:rPr>
                <a:t>)</a:t>
              </a:r>
              <a:r>
                <a:rPr lang="ru-RU" baseline="-25000">
                  <a:solidFill>
                    <a:srgbClr val="0000FF"/>
                  </a:solidFill>
                </a:rPr>
                <a:t> </a:t>
              </a:r>
            </a:p>
          </p:txBody>
        </p:sp>
        <p:sp>
          <p:nvSpPr>
            <p:cNvPr id="8229" name="Text Box 37"/>
            <p:cNvSpPr txBox="1">
              <a:spLocks noChangeArrowheads="1"/>
            </p:cNvSpPr>
            <p:nvPr/>
          </p:nvSpPr>
          <p:spPr bwMode="auto">
            <a:xfrm>
              <a:off x="2330" y="-32"/>
              <a:ext cx="124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Витамин К</a:t>
              </a:r>
              <a:endParaRPr lang="ru-RU"/>
            </a:p>
          </p:txBody>
        </p:sp>
        <p:sp>
          <p:nvSpPr>
            <p:cNvPr id="8301" name="Line 109"/>
            <p:cNvSpPr>
              <a:spLocks noChangeShapeType="1"/>
            </p:cNvSpPr>
            <p:nvPr/>
          </p:nvSpPr>
          <p:spPr bwMode="auto">
            <a:xfrm rot="17966949" flipV="1">
              <a:off x="1902" y="1482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304" name="Group 112"/>
          <p:cNvGrpSpPr>
            <a:grpSpLocks/>
          </p:cNvGrpSpPr>
          <p:nvPr/>
        </p:nvGrpSpPr>
        <p:grpSpPr bwMode="auto">
          <a:xfrm>
            <a:off x="1219200" y="3956050"/>
            <a:ext cx="6737350" cy="2143125"/>
            <a:chOff x="1152" y="2408"/>
            <a:chExt cx="4244" cy="1350"/>
          </a:xfrm>
        </p:grpSpPr>
        <p:sp>
          <p:nvSpPr>
            <p:cNvPr id="8263" name="AutoShape 71"/>
            <p:cNvSpPr>
              <a:spLocks noChangeArrowheads="1"/>
            </p:cNvSpPr>
            <p:nvPr/>
          </p:nvSpPr>
          <p:spPr bwMode="auto">
            <a:xfrm rot="1800000">
              <a:off x="1152" y="2820"/>
              <a:ext cx="624" cy="540"/>
            </a:xfrm>
            <a:prstGeom prst="hexagon">
              <a:avLst>
                <a:gd name="adj" fmla="val 28889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4" name="AutoShape 72"/>
            <p:cNvSpPr>
              <a:spLocks noChangeArrowheads="1"/>
            </p:cNvSpPr>
            <p:nvPr/>
          </p:nvSpPr>
          <p:spPr bwMode="auto">
            <a:xfrm rot="1800000">
              <a:off x="1692" y="2820"/>
              <a:ext cx="624" cy="540"/>
            </a:xfrm>
            <a:prstGeom prst="hexagon">
              <a:avLst>
                <a:gd name="adj" fmla="val 28889"/>
                <a:gd name="vf" fmla="val 115470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5" name="Line 73"/>
            <p:cNvSpPr>
              <a:spLocks noChangeShapeType="1"/>
            </p:cNvSpPr>
            <p:nvPr/>
          </p:nvSpPr>
          <p:spPr bwMode="auto">
            <a:xfrm flipV="1">
              <a:off x="1230" y="2820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6" name="Line 74"/>
            <p:cNvSpPr>
              <a:spLocks noChangeShapeType="1"/>
            </p:cNvSpPr>
            <p:nvPr/>
          </p:nvSpPr>
          <p:spPr bwMode="auto">
            <a:xfrm rot="3647464" flipV="1">
              <a:off x="1230" y="3216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7" name="Line 75"/>
            <p:cNvSpPr>
              <a:spLocks noChangeShapeType="1"/>
            </p:cNvSpPr>
            <p:nvPr/>
          </p:nvSpPr>
          <p:spPr bwMode="auto">
            <a:xfrm rot="17966949" flipV="1">
              <a:off x="1566" y="3018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8" name="Line 76"/>
            <p:cNvSpPr>
              <a:spLocks noChangeShapeType="1"/>
            </p:cNvSpPr>
            <p:nvPr/>
          </p:nvSpPr>
          <p:spPr bwMode="auto">
            <a:xfrm flipV="1">
              <a:off x="1980" y="2640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9" name="Line 77"/>
            <p:cNvSpPr>
              <a:spLocks noChangeShapeType="1"/>
            </p:cNvSpPr>
            <p:nvPr/>
          </p:nvSpPr>
          <p:spPr bwMode="auto">
            <a:xfrm flipV="1">
              <a:off x="2028" y="2640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0" name="Text Box 78"/>
            <p:cNvSpPr txBox="1">
              <a:spLocks noChangeArrowheads="1"/>
            </p:cNvSpPr>
            <p:nvPr/>
          </p:nvSpPr>
          <p:spPr bwMode="auto">
            <a:xfrm>
              <a:off x="1874" y="240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6600"/>
                  </a:solidFill>
                </a:rPr>
                <a:t>О</a:t>
              </a:r>
            </a:p>
          </p:txBody>
        </p:sp>
        <p:sp>
          <p:nvSpPr>
            <p:cNvPr id="8271" name="Text Box 79"/>
            <p:cNvSpPr txBox="1">
              <a:spLocks noChangeArrowheads="1"/>
            </p:cNvSpPr>
            <p:nvPr/>
          </p:nvSpPr>
          <p:spPr bwMode="auto">
            <a:xfrm>
              <a:off x="1880" y="3470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6600"/>
                  </a:solidFill>
                </a:rPr>
                <a:t>О</a:t>
              </a:r>
            </a:p>
          </p:txBody>
        </p:sp>
        <p:sp>
          <p:nvSpPr>
            <p:cNvPr id="8272" name="Line 80"/>
            <p:cNvSpPr>
              <a:spLocks noChangeShapeType="1"/>
            </p:cNvSpPr>
            <p:nvPr/>
          </p:nvSpPr>
          <p:spPr bwMode="auto">
            <a:xfrm flipV="1">
              <a:off x="1986" y="3420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3" name="Line 81"/>
            <p:cNvSpPr>
              <a:spLocks noChangeShapeType="1"/>
            </p:cNvSpPr>
            <p:nvPr/>
          </p:nvSpPr>
          <p:spPr bwMode="auto">
            <a:xfrm flipV="1">
              <a:off x="2034" y="3420"/>
              <a:ext cx="0" cy="12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4" name="Line 82"/>
            <p:cNvSpPr>
              <a:spLocks noChangeShapeType="1"/>
            </p:cNvSpPr>
            <p:nvPr/>
          </p:nvSpPr>
          <p:spPr bwMode="auto">
            <a:xfrm>
              <a:off x="2280" y="2934"/>
              <a:ext cx="1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5" name="Line 83"/>
            <p:cNvSpPr>
              <a:spLocks noChangeShapeType="1"/>
            </p:cNvSpPr>
            <p:nvPr/>
          </p:nvSpPr>
          <p:spPr bwMode="auto">
            <a:xfrm>
              <a:off x="2280" y="3252"/>
              <a:ext cx="1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6" name="Text Box 84"/>
            <p:cNvSpPr txBox="1">
              <a:spLocks noChangeArrowheads="1"/>
            </p:cNvSpPr>
            <p:nvPr/>
          </p:nvSpPr>
          <p:spPr bwMode="auto">
            <a:xfrm>
              <a:off x="2348" y="278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77" name="Text Box 85"/>
            <p:cNvSpPr txBox="1">
              <a:spLocks noChangeArrowheads="1"/>
            </p:cNvSpPr>
            <p:nvPr/>
          </p:nvSpPr>
          <p:spPr bwMode="auto">
            <a:xfrm>
              <a:off x="2348" y="3092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8278" name="Line 86"/>
            <p:cNvSpPr>
              <a:spLocks noChangeShapeType="1"/>
            </p:cNvSpPr>
            <p:nvPr/>
          </p:nvSpPr>
          <p:spPr bwMode="auto">
            <a:xfrm>
              <a:off x="2772" y="3258"/>
              <a:ext cx="1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79" name="Text Box 87"/>
            <p:cNvSpPr txBox="1">
              <a:spLocks noChangeArrowheads="1"/>
            </p:cNvSpPr>
            <p:nvPr/>
          </p:nvSpPr>
          <p:spPr bwMode="auto">
            <a:xfrm>
              <a:off x="2876" y="309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</a:p>
          </p:txBody>
        </p:sp>
        <p:sp>
          <p:nvSpPr>
            <p:cNvPr id="8280" name="Line 88"/>
            <p:cNvSpPr>
              <a:spLocks noChangeShapeType="1"/>
            </p:cNvSpPr>
            <p:nvPr/>
          </p:nvSpPr>
          <p:spPr bwMode="auto">
            <a:xfrm>
              <a:off x="3276" y="3228"/>
              <a:ext cx="1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1" name="Line 89"/>
            <p:cNvSpPr>
              <a:spLocks noChangeShapeType="1"/>
            </p:cNvSpPr>
            <p:nvPr/>
          </p:nvSpPr>
          <p:spPr bwMode="auto">
            <a:xfrm>
              <a:off x="3276" y="3276"/>
              <a:ext cx="1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2" name="AutoShape 90"/>
            <p:cNvSpPr>
              <a:spLocks/>
            </p:cNvSpPr>
            <p:nvPr/>
          </p:nvSpPr>
          <p:spPr bwMode="auto">
            <a:xfrm>
              <a:off x="2940" y="2862"/>
              <a:ext cx="48" cy="576"/>
            </a:xfrm>
            <a:prstGeom prst="leftBracket">
              <a:avLst>
                <a:gd name="adj" fmla="val 10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3" name="Text Box 91"/>
            <p:cNvSpPr txBox="1">
              <a:spLocks noChangeArrowheads="1"/>
            </p:cNvSpPr>
            <p:nvPr/>
          </p:nvSpPr>
          <p:spPr bwMode="auto">
            <a:xfrm>
              <a:off x="3380" y="3092"/>
              <a:ext cx="8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С-(СН</a:t>
              </a:r>
              <a:r>
                <a:rPr lang="ru-RU" baseline="-25000"/>
                <a:t>2</a:t>
              </a:r>
              <a:r>
                <a:rPr lang="ru-RU"/>
                <a:t>)</a:t>
              </a:r>
              <a:r>
                <a:rPr lang="ru-RU" baseline="-25000"/>
                <a:t>2</a:t>
              </a:r>
              <a:endParaRPr lang="ru-RU"/>
            </a:p>
          </p:txBody>
        </p:sp>
        <p:sp>
          <p:nvSpPr>
            <p:cNvPr id="8284" name="AutoShape 92"/>
            <p:cNvSpPr>
              <a:spLocks/>
            </p:cNvSpPr>
            <p:nvPr/>
          </p:nvSpPr>
          <p:spPr bwMode="auto">
            <a:xfrm>
              <a:off x="4164" y="2850"/>
              <a:ext cx="48" cy="576"/>
            </a:xfrm>
            <a:prstGeom prst="rightBracket">
              <a:avLst>
                <a:gd name="adj" fmla="val 10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5" name="Line 93"/>
            <p:cNvSpPr>
              <a:spLocks noChangeShapeType="1"/>
            </p:cNvSpPr>
            <p:nvPr/>
          </p:nvSpPr>
          <p:spPr bwMode="auto">
            <a:xfrm flipV="1">
              <a:off x="3498" y="3054"/>
              <a:ext cx="0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6" name="Text Box 94"/>
            <p:cNvSpPr txBox="1">
              <a:spLocks noChangeArrowheads="1"/>
            </p:cNvSpPr>
            <p:nvPr/>
          </p:nvSpPr>
          <p:spPr bwMode="auto">
            <a:xfrm>
              <a:off x="3380" y="281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87" name="Text Box 95"/>
            <p:cNvSpPr txBox="1">
              <a:spLocks noChangeArrowheads="1"/>
            </p:cNvSpPr>
            <p:nvPr/>
          </p:nvSpPr>
          <p:spPr bwMode="auto">
            <a:xfrm>
              <a:off x="4178" y="3153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aseline="-25000"/>
                <a:t>5</a:t>
              </a:r>
            </a:p>
          </p:txBody>
        </p:sp>
        <p:sp>
          <p:nvSpPr>
            <p:cNvPr id="8288" name="Line 96"/>
            <p:cNvSpPr>
              <a:spLocks noChangeShapeType="1"/>
            </p:cNvSpPr>
            <p:nvPr/>
          </p:nvSpPr>
          <p:spPr bwMode="auto">
            <a:xfrm flipV="1">
              <a:off x="4338" y="3264"/>
              <a:ext cx="102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89" name="Text Box 97"/>
            <p:cNvSpPr txBox="1">
              <a:spLocks noChangeArrowheads="1"/>
            </p:cNvSpPr>
            <p:nvPr/>
          </p:nvSpPr>
          <p:spPr bwMode="auto">
            <a:xfrm>
              <a:off x="4412" y="3104"/>
              <a:ext cx="7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 = С</a:t>
              </a:r>
            </a:p>
          </p:txBody>
        </p:sp>
        <p:sp>
          <p:nvSpPr>
            <p:cNvPr id="8290" name="Line 98"/>
            <p:cNvSpPr>
              <a:spLocks noChangeShapeType="1"/>
            </p:cNvSpPr>
            <p:nvPr/>
          </p:nvSpPr>
          <p:spPr bwMode="auto">
            <a:xfrm flipV="1">
              <a:off x="5040" y="3066"/>
              <a:ext cx="0" cy="1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1" name="Text Box 99"/>
            <p:cNvSpPr txBox="1">
              <a:spLocks noChangeArrowheads="1"/>
            </p:cNvSpPr>
            <p:nvPr/>
          </p:nvSpPr>
          <p:spPr bwMode="auto">
            <a:xfrm>
              <a:off x="4892" y="280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93" name="Line 101"/>
            <p:cNvSpPr>
              <a:spLocks noChangeShapeType="1"/>
            </p:cNvSpPr>
            <p:nvPr/>
          </p:nvSpPr>
          <p:spPr bwMode="auto">
            <a:xfrm flipV="1">
              <a:off x="5040" y="3354"/>
              <a:ext cx="0" cy="1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4" name="Text Box 102"/>
            <p:cNvSpPr txBox="1">
              <a:spLocks noChangeArrowheads="1"/>
            </p:cNvSpPr>
            <p:nvPr/>
          </p:nvSpPr>
          <p:spPr bwMode="auto">
            <a:xfrm>
              <a:off x="4928" y="342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/>
                <a:t>СН</a:t>
              </a:r>
              <a:r>
                <a:rPr lang="ru-RU" baseline="-25000"/>
                <a:t>3</a:t>
              </a:r>
              <a:endParaRPr lang="ru-RU"/>
            </a:p>
          </p:txBody>
        </p:sp>
        <p:sp>
          <p:nvSpPr>
            <p:cNvPr id="8299" name="Text Box 107"/>
            <p:cNvSpPr txBox="1">
              <a:spLocks noChangeArrowheads="1"/>
            </p:cNvSpPr>
            <p:nvPr/>
          </p:nvSpPr>
          <p:spPr bwMode="auto">
            <a:xfrm>
              <a:off x="2282" y="2498"/>
              <a:ext cx="30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FF0000"/>
                  </a:solidFill>
                </a:rPr>
                <a:t>ФАРНОХИНОН </a:t>
              </a:r>
              <a:r>
                <a:rPr lang="ru-RU">
                  <a:solidFill>
                    <a:srgbClr val="0000FF"/>
                  </a:solidFill>
                </a:rPr>
                <a:t>(ВИТАМИН К</a:t>
              </a:r>
              <a:r>
                <a:rPr lang="ru-RU" baseline="-25000">
                  <a:solidFill>
                    <a:srgbClr val="0000FF"/>
                  </a:solidFill>
                </a:rPr>
                <a:t>2</a:t>
              </a:r>
              <a:r>
                <a:rPr lang="ru-RU">
                  <a:solidFill>
                    <a:srgbClr val="0000FF"/>
                  </a:solidFill>
                </a:rPr>
                <a:t>) </a:t>
              </a:r>
            </a:p>
          </p:txBody>
        </p:sp>
        <p:sp>
          <p:nvSpPr>
            <p:cNvPr id="8303" name="Line 111"/>
            <p:cNvSpPr>
              <a:spLocks noChangeShapeType="1"/>
            </p:cNvSpPr>
            <p:nvPr/>
          </p:nvSpPr>
          <p:spPr bwMode="auto">
            <a:xfrm rot="17966949" flipV="1">
              <a:off x="2106" y="3018"/>
              <a:ext cx="25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50000">
              <a:srgbClr val="00FF00">
                <a:gamma/>
                <a:tint val="0"/>
                <a:invGamma/>
              </a:srgbClr>
            </a:gs>
            <a:gs pos="100000">
              <a:srgbClr val="00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9900-2E36-47ED-89D0-1E4556265B1C}" type="slidenum">
              <a:rPr lang="ru-RU"/>
              <a:pPr/>
              <a:t>21</a:t>
            </a:fld>
            <a:endParaRPr lang="ru-RU"/>
          </a:p>
        </p:txBody>
      </p:sp>
      <p:grpSp>
        <p:nvGrpSpPr>
          <p:cNvPr id="11324" name="Group 60"/>
          <p:cNvGrpSpPr>
            <a:grpSpLocks/>
          </p:cNvGrpSpPr>
          <p:nvPr/>
        </p:nvGrpSpPr>
        <p:grpSpPr bwMode="auto">
          <a:xfrm>
            <a:off x="1504950" y="1384300"/>
            <a:ext cx="6877050" cy="4524375"/>
            <a:chOff x="948" y="872"/>
            <a:chExt cx="4332" cy="2850"/>
          </a:xfrm>
        </p:grpSpPr>
        <p:grpSp>
          <p:nvGrpSpPr>
            <p:cNvPr id="11319" name="Group 55"/>
            <p:cNvGrpSpPr>
              <a:grpSpLocks/>
            </p:cNvGrpSpPr>
            <p:nvPr/>
          </p:nvGrpSpPr>
          <p:grpSpPr bwMode="auto">
            <a:xfrm>
              <a:off x="948" y="872"/>
              <a:ext cx="4224" cy="1350"/>
              <a:chOff x="948" y="872"/>
              <a:chExt cx="4224" cy="1350"/>
            </a:xfrm>
          </p:grpSpPr>
          <p:sp>
            <p:nvSpPr>
              <p:cNvPr id="11271" name="AutoShape 7"/>
              <p:cNvSpPr>
                <a:spLocks noChangeArrowheads="1"/>
              </p:cNvSpPr>
              <p:nvPr/>
            </p:nvSpPr>
            <p:spPr bwMode="auto">
              <a:xfrm rot="1800000">
                <a:off x="948" y="1284"/>
                <a:ext cx="624" cy="540"/>
              </a:xfrm>
              <a:prstGeom prst="hexagon">
                <a:avLst>
                  <a:gd name="adj" fmla="val 28889"/>
                  <a:gd name="vf" fmla="val 115470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2" name="AutoShape 8"/>
              <p:cNvSpPr>
                <a:spLocks noChangeArrowheads="1"/>
              </p:cNvSpPr>
              <p:nvPr/>
            </p:nvSpPr>
            <p:spPr bwMode="auto">
              <a:xfrm rot="1800000">
                <a:off x="1488" y="1284"/>
                <a:ext cx="624" cy="540"/>
              </a:xfrm>
              <a:prstGeom prst="hexagon">
                <a:avLst>
                  <a:gd name="adj" fmla="val 28889"/>
                  <a:gd name="vf" fmla="val 115470"/>
                </a:avLst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3" name="Line 9"/>
              <p:cNvSpPr>
                <a:spLocks noChangeShapeType="1"/>
              </p:cNvSpPr>
              <p:nvPr/>
            </p:nvSpPr>
            <p:spPr bwMode="auto">
              <a:xfrm flipV="1">
                <a:off x="1026" y="1284"/>
                <a:ext cx="25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4" name="Line 10"/>
              <p:cNvSpPr>
                <a:spLocks noChangeShapeType="1"/>
              </p:cNvSpPr>
              <p:nvPr/>
            </p:nvSpPr>
            <p:spPr bwMode="auto">
              <a:xfrm rot="3647464" flipV="1">
                <a:off x="1026" y="1680"/>
                <a:ext cx="25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5" name="Line 11"/>
              <p:cNvSpPr>
                <a:spLocks noChangeShapeType="1"/>
              </p:cNvSpPr>
              <p:nvPr/>
            </p:nvSpPr>
            <p:spPr bwMode="auto">
              <a:xfrm rot="17966949" flipV="1">
                <a:off x="1362" y="1482"/>
                <a:ext cx="25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6" name="Line 12"/>
              <p:cNvSpPr>
                <a:spLocks noChangeShapeType="1"/>
              </p:cNvSpPr>
              <p:nvPr/>
            </p:nvSpPr>
            <p:spPr bwMode="auto">
              <a:xfrm flipV="1">
                <a:off x="1776" y="1104"/>
                <a:ext cx="0" cy="1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7" name="Line 13"/>
              <p:cNvSpPr>
                <a:spLocks noChangeShapeType="1"/>
              </p:cNvSpPr>
              <p:nvPr/>
            </p:nvSpPr>
            <p:spPr bwMode="auto">
              <a:xfrm flipV="1">
                <a:off x="1824" y="1104"/>
                <a:ext cx="0" cy="1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8" name="Text Box 14"/>
              <p:cNvSpPr txBox="1">
                <a:spLocks noChangeArrowheads="1"/>
              </p:cNvSpPr>
              <p:nvPr/>
            </p:nvSpPr>
            <p:spPr bwMode="auto">
              <a:xfrm>
                <a:off x="1670" y="87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>
                    <a:solidFill>
                      <a:srgbClr val="006600"/>
                    </a:solidFill>
                  </a:rPr>
                  <a:t>О</a:t>
                </a:r>
              </a:p>
            </p:txBody>
          </p:sp>
          <p:sp>
            <p:nvSpPr>
              <p:cNvPr id="11279" name="Text Box 15"/>
              <p:cNvSpPr txBox="1">
                <a:spLocks noChangeArrowheads="1"/>
              </p:cNvSpPr>
              <p:nvPr/>
            </p:nvSpPr>
            <p:spPr bwMode="auto">
              <a:xfrm>
                <a:off x="1676" y="1934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>
                    <a:solidFill>
                      <a:srgbClr val="006600"/>
                    </a:solidFill>
                  </a:rPr>
                  <a:t>О</a:t>
                </a:r>
              </a:p>
            </p:txBody>
          </p:sp>
          <p:sp>
            <p:nvSpPr>
              <p:cNvPr id="11280" name="Line 16"/>
              <p:cNvSpPr>
                <a:spLocks noChangeShapeType="1"/>
              </p:cNvSpPr>
              <p:nvPr/>
            </p:nvSpPr>
            <p:spPr bwMode="auto">
              <a:xfrm flipV="1">
                <a:off x="1782" y="1884"/>
                <a:ext cx="0" cy="1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1" name="Line 17"/>
              <p:cNvSpPr>
                <a:spLocks noChangeShapeType="1"/>
              </p:cNvSpPr>
              <p:nvPr/>
            </p:nvSpPr>
            <p:spPr bwMode="auto">
              <a:xfrm flipV="1">
                <a:off x="1830" y="1884"/>
                <a:ext cx="0" cy="1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2" name="Line 18"/>
              <p:cNvSpPr>
                <a:spLocks noChangeShapeType="1"/>
              </p:cNvSpPr>
              <p:nvPr/>
            </p:nvSpPr>
            <p:spPr bwMode="auto">
              <a:xfrm>
                <a:off x="2076" y="1398"/>
                <a:ext cx="1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3" name="Line 19"/>
              <p:cNvSpPr>
                <a:spLocks noChangeShapeType="1"/>
              </p:cNvSpPr>
              <p:nvPr/>
            </p:nvSpPr>
            <p:spPr bwMode="auto">
              <a:xfrm>
                <a:off x="2076" y="1716"/>
                <a:ext cx="1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4" name="Text Box 20"/>
              <p:cNvSpPr txBox="1">
                <a:spLocks noChangeArrowheads="1"/>
              </p:cNvSpPr>
              <p:nvPr/>
            </p:nvSpPr>
            <p:spPr bwMode="auto">
              <a:xfrm>
                <a:off x="2144" y="124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1285" name="Text Box 21"/>
              <p:cNvSpPr txBox="1">
                <a:spLocks noChangeArrowheads="1"/>
              </p:cNvSpPr>
              <p:nvPr/>
            </p:nvSpPr>
            <p:spPr bwMode="auto">
              <a:xfrm>
                <a:off x="2144" y="1556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2</a:t>
                </a:r>
                <a:endParaRPr lang="ru-RU"/>
              </a:p>
            </p:txBody>
          </p:sp>
          <p:sp>
            <p:nvSpPr>
              <p:cNvPr id="11286" name="Line 22"/>
              <p:cNvSpPr>
                <a:spLocks noChangeShapeType="1"/>
              </p:cNvSpPr>
              <p:nvPr/>
            </p:nvSpPr>
            <p:spPr bwMode="auto">
              <a:xfrm>
                <a:off x="2568" y="1722"/>
                <a:ext cx="12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7" name="Text Box 23"/>
              <p:cNvSpPr txBox="1">
                <a:spLocks noChangeArrowheads="1"/>
              </p:cNvSpPr>
              <p:nvPr/>
            </p:nvSpPr>
            <p:spPr bwMode="auto">
              <a:xfrm>
                <a:off x="2672" y="1556"/>
                <a:ext cx="4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</a:p>
            </p:txBody>
          </p:sp>
          <p:sp>
            <p:nvSpPr>
              <p:cNvPr id="11288" name="Line 24"/>
              <p:cNvSpPr>
                <a:spLocks noChangeShapeType="1"/>
              </p:cNvSpPr>
              <p:nvPr/>
            </p:nvSpPr>
            <p:spPr bwMode="auto">
              <a:xfrm>
                <a:off x="3072" y="1692"/>
                <a:ext cx="1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9" name="Line 25"/>
              <p:cNvSpPr>
                <a:spLocks noChangeShapeType="1"/>
              </p:cNvSpPr>
              <p:nvPr/>
            </p:nvSpPr>
            <p:spPr bwMode="auto">
              <a:xfrm>
                <a:off x="3072" y="1740"/>
                <a:ext cx="1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0" name="AutoShape 26"/>
              <p:cNvSpPr>
                <a:spLocks/>
              </p:cNvSpPr>
              <p:nvPr/>
            </p:nvSpPr>
            <p:spPr bwMode="auto">
              <a:xfrm>
                <a:off x="3216" y="1314"/>
                <a:ext cx="48" cy="576"/>
              </a:xfrm>
              <a:prstGeom prst="leftBracket">
                <a:avLst>
                  <a:gd name="adj" fmla="val 100000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1" name="Text Box 27"/>
              <p:cNvSpPr txBox="1">
                <a:spLocks noChangeArrowheads="1"/>
              </p:cNvSpPr>
              <p:nvPr/>
            </p:nvSpPr>
            <p:spPr bwMode="auto">
              <a:xfrm>
                <a:off x="3176" y="1556"/>
                <a:ext cx="8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С-(СН</a:t>
                </a:r>
                <a:r>
                  <a:rPr lang="ru-RU" baseline="-25000"/>
                  <a:t>2</a:t>
                </a:r>
                <a:r>
                  <a:rPr lang="ru-RU"/>
                  <a:t>)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1292" name="AutoShape 28"/>
              <p:cNvSpPr>
                <a:spLocks/>
              </p:cNvSpPr>
              <p:nvPr/>
            </p:nvSpPr>
            <p:spPr bwMode="auto">
              <a:xfrm>
                <a:off x="3960" y="1314"/>
                <a:ext cx="48" cy="576"/>
              </a:xfrm>
              <a:prstGeom prst="rightBracket">
                <a:avLst>
                  <a:gd name="adj" fmla="val 100000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3" name="Line 29"/>
              <p:cNvSpPr>
                <a:spLocks noChangeShapeType="1"/>
              </p:cNvSpPr>
              <p:nvPr/>
            </p:nvSpPr>
            <p:spPr bwMode="auto">
              <a:xfrm flipV="1">
                <a:off x="3294" y="1518"/>
                <a:ext cx="0" cy="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4" name="Text Box 30"/>
              <p:cNvSpPr txBox="1">
                <a:spLocks noChangeArrowheads="1"/>
              </p:cNvSpPr>
              <p:nvPr/>
            </p:nvSpPr>
            <p:spPr bwMode="auto">
              <a:xfrm>
                <a:off x="3176" y="127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1295" name="Text Box 31"/>
              <p:cNvSpPr txBox="1">
                <a:spLocks noChangeArrowheads="1"/>
              </p:cNvSpPr>
              <p:nvPr/>
            </p:nvSpPr>
            <p:spPr bwMode="auto">
              <a:xfrm>
                <a:off x="3974" y="1617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aseline="-25000"/>
                  <a:t>3</a:t>
                </a:r>
              </a:p>
            </p:txBody>
          </p:sp>
          <p:sp>
            <p:nvSpPr>
              <p:cNvPr id="11296" name="Line 32"/>
              <p:cNvSpPr>
                <a:spLocks noChangeShapeType="1"/>
              </p:cNvSpPr>
              <p:nvPr/>
            </p:nvSpPr>
            <p:spPr bwMode="auto">
              <a:xfrm flipV="1">
                <a:off x="4134" y="1728"/>
                <a:ext cx="102" cy="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7" name="Text Box 33"/>
              <p:cNvSpPr txBox="1">
                <a:spLocks noChangeArrowheads="1"/>
              </p:cNvSpPr>
              <p:nvPr/>
            </p:nvSpPr>
            <p:spPr bwMode="auto">
              <a:xfrm>
                <a:off x="4208" y="1568"/>
                <a:ext cx="82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СН-СН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1298" name="Line 34"/>
              <p:cNvSpPr>
                <a:spLocks noChangeShapeType="1"/>
              </p:cNvSpPr>
              <p:nvPr/>
            </p:nvSpPr>
            <p:spPr bwMode="auto">
              <a:xfrm flipV="1">
                <a:off x="4332" y="1506"/>
                <a:ext cx="0" cy="1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9" name="Text Box 35"/>
              <p:cNvSpPr txBox="1">
                <a:spLocks noChangeArrowheads="1"/>
              </p:cNvSpPr>
              <p:nvPr/>
            </p:nvSpPr>
            <p:spPr bwMode="auto">
              <a:xfrm>
                <a:off x="4196" y="1256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/>
                  <a:t>СН</a:t>
                </a:r>
                <a:r>
                  <a:rPr lang="ru-RU" baseline="-25000"/>
                  <a:t>3</a:t>
                </a:r>
                <a:endParaRPr lang="ru-RU"/>
              </a:p>
            </p:txBody>
          </p:sp>
          <p:sp>
            <p:nvSpPr>
              <p:cNvPr id="11300" name="Text Box 36"/>
              <p:cNvSpPr txBox="1">
                <a:spLocks noChangeArrowheads="1"/>
              </p:cNvSpPr>
              <p:nvPr/>
            </p:nvSpPr>
            <p:spPr bwMode="auto">
              <a:xfrm>
                <a:off x="2090" y="926"/>
                <a:ext cx="308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>
                    <a:solidFill>
                      <a:srgbClr val="FF0000"/>
                    </a:solidFill>
                  </a:rPr>
                  <a:t>ФИЛЛОХИНОН</a:t>
                </a:r>
                <a:r>
                  <a:rPr lang="ru-RU">
                    <a:solidFill>
                      <a:srgbClr val="0000FF"/>
                    </a:solidFill>
                  </a:rPr>
                  <a:t> (ВИТАМИН К</a:t>
                </a:r>
                <a:r>
                  <a:rPr lang="ru-RU" baseline="-25000">
                    <a:solidFill>
                      <a:srgbClr val="0000FF"/>
                    </a:solidFill>
                  </a:rPr>
                  <a:t>1</a:t>
                </a:r>
                <a:r>
                  <a:rPr lang="ru-RU">
                    <a:solidFill>
                      <a:srgbClr val="0000FF"/>
                    </a:solidFill>
                  </a:rPr>
                  <a:t>)</a:t>
                </a:r>
                <a:r>
                  <a:rPr lang="ru-RU" baseline="-25000">
                    <a:solidFill>
                      <a:srgbClr val="0000FF"/>
                    </a:solidFill>
                  </a:rPr>
                  <a:t> </a:t>
                </a:r>
              </a:p>
            </p:txBody>
          </p:sp>
          <p:sp>
            <p:nvSpPr>
              <p:cNvPr id="11302" name="Line 38"/>
              <p:cNvSpPr>
                <a:spLocks noChangeShapeType="1"/>
              </p:cNvSpPr>
              <p:nvPr/>
            </p:nvSpPr>
            <p:spPr bwMode="auto">
              <a:xfrm rot="17966949" flipV="1">
                <a:off x="1902" y="1482"/>
                <a:ext cx="252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322" name="Group 58"/>
            <p:cNvGrpSpPr>
              <a:grpSpLocks/>
            </p:cNvGrpSpPr>
            <p:nvPr/>
          </p:nvGrpSpPr>
          <p:grpSpPr bwMode="auto">
            <a:xfrm>
              <a:off x="996" y="2458"/>
              <a:ext cx="4284" cy="1264"/>
              <a:chOff x="996" y="2458"/>
              <a:chExt cx="4284" cy="1264"/>
            </a:xfrm>
          </p:grpSpPr>
          <p:grpSp>
            <p:nvGrpSpPr>
              <p:cNvPr id="11320" name="Group 56"/>
              <p:cNvGrpSpPr>
                <a:grpSpLocks/>
              </p:cNvGrpSpPr>
              <p:nvPr/>
            </p:nvGrpSpPr>
            <p:grpSpPr bwMode="auto">
              <a:xfrm>
                <a:off x="996" y="2458"/>
                <a:ext cx="1686" cy="1264"/>
                <a:chOff x="996" y="2458"/>
                <a:chExt cx="1686" cy="1264"/>
              </a:xfrm>
            </p:grpSpPr>
            <p:sp>
              <p:nvSpPr>
                <p:cNvPr id="11303" name="AutoShape 39"/>
                <p:cNvSpPr>
                  <a:spLocks noChangeArrowheads="1"/>
                </p:cNvSpPr>
                <p:nvPr/>
              </p:nvSpPr>
              <p:spPr bwMode="auto">
                <a:xfrm rot="1800000">
                  <a:off x="996" y="2784"/>
                  <a:ext cx="624" cy="540"/>
                </a:xfrm>
                <a:prstGeom prst="hexagon">
                  <a:avLst>
                    <a:gd name="adj" fmla="val 28889"/>
                    <a:gd name="vf" fmla="val 115470"/>
                  </a:avLst>
                </a:prstGeom>
                <a:solidFill>
                  <a:srgbClr val="FFFF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4" name="AutoShape 40"/>
                <p:cNvSpPr>
                  <a:spLocks noChangeArrowheads="1"/>
                </p:cNvSpPr>
                <p:nvPr/>
              </p:nvSpPr>
              <p:spPr bwMode="auto">
                <a:xfrm rot="1800000">
                  <a:off x="1536" y="2784"/>
                  <a:ext cx="624" cy="540"/>
                </a:xfrm>
                <a:prstGeom prst="hexagon">
                  <a:avLst>
                    <a:gd name="adj" fmla="val 28889"/>
                    <a:gd name="vf" fmla="val 115470"/>
                  </a:avLst>
                </a:prstGeom>
                <a:solidFill>
                  <a:srgbClr val="FFFF00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5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074" y="2784"/>
                  <a:ext cx="252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6" name="Line 42"/>
                <p:cNvSpPr>
                  <a:spLocks noChangeShapeType="1"/>
                </p:cNvSpPr>
                <p:nvPr/>
              </p:nvSpPr>
              <p:spPr bwMode="auto">
                <a:xfrm rot="3647464" flipV="1">
                  <a:off x="1074" y="3180"/>
                  <a:ext cx="252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7" name="Line 43"/>
                <p:cNvSpPr>
                  <a:spLocks noChangeShapeType="1"/>
                </p:cNvSpPr>
                <p:nvPr/>
              </p:nvSpPr>
              <p:spPr bwMode="auto">
                <a:xfrm rot="17966949" flipV="1">
                  <a:off x="1410" y="2982"/>
                  <a:ext cx="252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8" name="Line 44"/>
                <p:cNvSpPr>
                  <a:spLocks noChangeShapeType="1"/>
                </p:cNvSpPr>
                <p:nvPr/>
              </p:nvSpPr>
              <p:spPr bwMode="auto">
                <a:xfrm rot="17966949" flipV="1">
                  <a:off x="1950" y="2982"/>
                  <a:ext cx="252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0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848" y="2688"/>
                  <a:ext cx="96" cy="56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0" name="Line 46"/>
                <p:cNvSpPr>
                  <a:spLocks noChangeShapeType="1"/>
                </p:cNvSpPr>
                <p:nvPr/>
              </p:nvSpPr>
              <p:spPr bwMode="auto">
                <a:xfrm flipH="1" flipV="1">
                  <a:off x="1760" y="2688"/>
                  <a:ext cx="88" cy="56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894" y="2458"/>
                  <a:ext cx="67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/>
                    <a:t>SO</a:t>
                  </a:r>
                  <a:r>
                    <a:rPr lang="en-US" baseline="-25000"/>
                    <a:t>3</a:t>
                  </a:r>
                  <a:r>
                    <a:rPr lang="en-US"/>
                    <a:t>Na</a:t>
                  </a:r>
                  <a:endParaRPr lang="ru-RU"/>
                </a:p>
              </p:txBody>
            </p:sp>
            <p:sp>
              <p:nvSpPr>
                <p:cNvPr id="1131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438" y="2458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HO</a:t>
                  </a:r>
                </a:p>
              </p:txBody>
            </p:sp>
            <p:sp>
              <p:nvSpPr>
                <p:cNvPr id="11313" name="Line 49"/>
                <p:cNvSpPr>
                  <a:spLocks noChangeShapeType="1"/>
                </p:cNvSpPr>
                <p:nvPr/>
              </p:nvSpPr>
              <p:spPr bwMode="auto">
                <a:xfrm>
                  <a:off x="2120" y="2888"/>
                  <a:ext cx="1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214" y="2738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/>
                    <a:t>CH</a:t>
                  </a:r>
                  <a:r>
                    <a:rPr lang="ru-RU" baseline="-25000"/>
                    <a:t>3</a:t>
                  </a:r>
                  <a:endParaRPr lang="ru-RU"/>
                </a:p>
              </p:txBody>
            </p:sp>
            <p:sp>
              <p:nvSpPr>
                <p:cNvPr id="11315" name="Line 51"/>
                <p:cNvSpPr>
                  <a:spLocks noChangeShapeType="1"/>
                </p:cNvSpPr>
                <p:nvPr/>
              </p:nvSpPr>
              <p:spPr bwMode="auto">
                <a:xfrm>
                  <a:off x="1832" y="3368"/>
                  <a:ext cx="0" cy="128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6" name="Line 52"/>
                <p:cNvSpPr>
                  <a:spLocks noChangeShapeType="1"/>
                </p:cNvSpPr>
                <p:nvPr/>
              </p:nvSpPr>
              <p:spPr bwMode="auto">
                <a:xfrm>
                  <a:off x="1872" y="3368"/>
                  <a:ext cx="0" cy="128"/>
                </a:xfrm>
                <a:prstGeom prst="line">
                  <a:avLst/>
                </a:prstGeom>
                <a:noFill/>
                <a:ln w="38100">
                  <a:solidFill>
                    <a:srgbClr val="00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726" y="3434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>
                      <a:solidFill>
                        <a:srgbClr val="006600"/>
                      </a:solidFill>
                    </a:rPr>
                    <a:t>O</a:t>
                  </a:r>
                </a:p>
              </p:txBody>
            </p:sp>
          </p:grpSp>
          <p:sp>
            <p:nvSpPr>
              <p:cNvPr id="11321" name="Text Box 57"/>
              <p:cNvSpPr txBox="1">
                <a:spLocks noChangeArrowheads="1"/>
              </p:cNvSpPr>
              <p:nvPr/>
            </p:nvSpPr>
            <p:spPr bwMode="auto">
              <a:xfrm>
                <a:off x="2694" y="2716"/>
                <a:ext cx="2586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>
                    <a:solidFill>
                      <a:srgbClr val="FF3300"/>
                    </a:solidFill>
                  </a:rPr>
                  <a:t>ВИКАСОЛ - </a:t>
                </a:r>
                <a:r>
                  <a:rPr lang="ru-RU">
                    <a:solidFill>
                      <a:srgbClr val="0000FF"/>
                    </a:solidFill>
                  </a:rPr>
                  <a:t>СИНТЕТИЧЕСКИЙ АНАЛОГ ВИТАМИНА К</a:t>
                </a:r>
                <a:endParaRPr lang="ru-RU"/>
              </a:p>
            </p:txBody>
          </p:sp>
        </p:grpSp>
      </p:grpSp>
    </p:spTree>
  </p:cSld>
  <p:clrMapOvr>
    <a:masterClrMapping/>
  </p:clrMapOvr>
  <p:transition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BE64-4A55-4DF8-9A2B-1CA4423A87E6}" type="slidenum">
              <a:rPr lang="ru-RU"/>
              <a:pPr/>
              <a:t>22</a:t>
            </a:fld>
            <a:endParaRPr lang="ru-RU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50151" y="583584"/>
            <a:ext cx="847995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dirty="0"/>
              <a:t>В </a:t>
            </a:r>
            <a:r>
              <a:rPr lang="ru-RU" sz="2800" dirty="0" smtClean="0"/>
              <a:t>1942 г. </a:t>
            </a:r>
            <a:r>
              <a:rPr lang="ru-RU" sz="2800" dirty="0"/>
              <a:t>в лаборатории М.М</a:t>
            </a:r>
            <a:r>
              <a:rPr lang="ru-RU" sz="2800" dirty="0" smtClean="0"/>
              <a:t>. Шемякина </a:t>
            </a:r>
            <a:r>
              <a:rPr lang="ru-RU" sz="2800" dirty="0"/>
              <a:t>был </a:t>
            </a:r>
          </a:p>
          <a:p>
            <a:pPr algn="just"/>
            <a:r>
              <a:rPr lang="ru-RU" sz="2800" dirty="0"/>
              <a:t>синтезирован  </a:t>
            </a:r>
            <a:r>
              <a:rPr lang="ru-RU" sz="2800" dirty="0" err="1">
                <a:solidFill>
                  <a:srgbClr val="FF0000"/>
                </a:solidFill>
              </a:rPr>
              <a:t>Викасол</a:t>
            </a:r>
            <a:r>
              <a:rPr lang="ru-RU" sz="2800" dirty="0">
                <a:solidFill>
                  <a:srgbClr val="800000"/>
                </a:solidFill>
              </a:rPr>
              <a:t> </a:t>
            </a:r>
            <a:r>
              <a:rPr lang="ru-RU" sz="2800" dirty="0"/>
              <a:t>–это </a:t>
            </a:r>
            <a:r>
              <a:rPr lang="ru-RU" sz="2800" dirty="0" err="1"/>
              <a:t>бисульфидное</a:t>
            </a:r>
            <a:r>
              <a:rPr lang="ru-RU" sz="2800" dirty="0"/>
              <a:t> </a:t>
            </a:r>
          </a:p>
          <a:p>
            <a:pPr algn="just"/>
            <a:r>
              <a:rPr lang="ru-RU" sz="2800" dirty="0"/>
              <a:t>производное нафтохинона, </a:t>
            </a:r>
            <a:r>
              <a:rPr lang="ru-RU" sz="2800" dirty="0" smtClean="0"/>
              <a:t>кот</a:t>
            </a:r>
            <a:r>
              <a:rPr lang="ru-RU" sz="2800" dirty="0" smtClean="0"/>
              <a:t>орое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растворяется </a:t>
            </a:r>
            <a:r>
              <a:rPr lang="ru-RU" sz="2800" dirty="0">
                <a:solidFill>
                  <a:srgbClr val="FF0000"/>
                </a:solidFill>
              </a:rPr>
              <a:t>в воде</a:t>
            </a:r>
            <a:r>
              <a:rPr lang="ru-RU" sz="2800" dirty="0" smtClean="0">
                <a:solidFill>
                  <a:srgbClr val="FF0000"/>
                </a:solidFill>
              </a:rPr>
              <a:t>, </a:t>
            </a:r>
            <a:r>
              <a:rPr lang="ru-RU" sz="2800" dirty="0" smtClean="0"/>
              <a:t>выдерживает </a:t>
            </a:r>
            <a:r>
              <a:rPr lang="ru-RU" sz="2800" dirty="0"/>
              <a:t>кипячение. Обладает </a:t>
            </a:r>
            <a:r>
              <a:rPr lang="ru-RU" sz="2800" dirty="0" smtClean="0"/>
              <a:t>активностью вит. К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АВИТАМИНОЗ</a:t>
            </a:r>
            <a:r>
              <a:rPr lang="ru-RU" sz="2800" dirty="0"/>
              <a:t>: чаще у птиц, замедляется </a:t>
            </a:r>
            <a:r>
              <a:rPr lang="ru-RU" sz="2800" dirty="0" smtClean="0"/>
              <a:t>свертывание </a:t>
            </a:r>
            <a:r>
              <a:rPr lang="ru-RU" sz="2800" dirty="0"/>
              <a:t>крови, кровотечения на коже,  под </a:t>
            </a:r>
            <a:r>
              <a:rPr lang="ru-RU" sz="2800" dirty="0" smtClean="0"/>
              <a:t>крыльями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/>
              <a:t>У поросят – носовые кровотечения</a:t>
            </a:r>
          </a:p>
          <a:p>
            <a:pPr algn="just"/>
            <a:r>
              <a:rPr lang="ru-RU" sz="2800" dirty="0"/>
              <a:t>У животных вит. К синтезируется микрофлорой ЖКТ</a:t>
            </a:r>
          </a:p>
        </p:txBody>
      </p:sp>
    </p:spTree>
  </p:cSld>
  <p:clrMapOvr>
    <a:masterClrMapping/>
  </p:clrMapOvr>
  <p:transition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4E935-2620-4FA6-99FA-C4A8C61C5A90}" type="slidenum">
              <a:rPr lang="ru-RU"/>
              <a:pPr/>
              <a:t>23</a:t>
            </a:fld>
            <a:endParaRPr lang="ru-RU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889125" y="419100"/>
            <a:ext cx="4725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/>
              <a:t>ВИТАМИН </a:t>
            </a:r>
            <a:r>
              <a:rPr lang="en-US" sz="3200"/>
              <a:t>Q</a:t>
            </a:r>
            <a:r>
              <a:rPr lang="ru-RU" sz="3200"/>
              <a:t>, убихинон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99992" y="1145204"/>
            <a:ext cx="854375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000" dirty="0"/>
              <a:t>Производное хинона, </a:t>
            </a:r>
            <a:r>
              <a:rPr lang="ru-RU" sz="3000" dirty="0" smtClean="0"/>
              <a:t>которое </a:t>
            </a:r>
            <a:r>
              <a:rPr lang="ru-RU" sz="3000" dirty="0"/>
              <a:t>в боковой цепи </a:t>
            </a:r>
          </a:p>
          <a:p>
            <a:pPr algn="just"/>
            <a:r>
              <a:rPr lang="ru-RU" sz="3000" dirty="0"/>
              <a:t>содержит </a:t>
            </a:r>
            <a:r>
              <a:rPr lang="ru-RU" sz="3000" dirty="0" err="1">
                <a:solidFill>
                  <a:srgbClr val="FF0000"/>
                </a:solidFill>
              </a:rPr>
              <a:t>изопреновую</a:t>
            </a:r>
            <a:r>
              <a:rPr lang="ru-RU" sz="3000" dirty="0"/>
              <a:t> группировку </a:t>
            </a:r>
            <a:r>
              <a:rPr lang="ru-RU" sz="3000" dirty="0" smtClean="0"/>
              <a:t>(</a:t>
            </a:r>
            <a:r>
              <a:rPr lang="ru-RU" sz="3000" dirty="0"/>
              <a:t>от 6 до 10 молекул). У человека их 10 </a:t>
            </a:r>
            <a:r>
              <a:rPr lang="ru-RU" sz="3000" dirty="0" smtClean="0"/>
              <a:t>и наз</a:t>
            </a:r>
            <a:r>
              <a:rPr lang="ru-RU" sz="3000" dirty="0" smtClean="0"/>
              <a:t>ывается</a:t>
            </a:r>
            <a:r>
              <a:rPr lang="ru-RU" sz="3000" dirty="0" smtClean="0"/>
              <a:t> </a:t>
            </a:r>
            <a:r>
              <a:rPr lang="ru-RU" sz="3000" dirty="0" err="1" smtClean="0">
                <a:solidFill>
                  <a:srgbClr val="FF0000"/>
                </a:solidFill>
              </a:rPr>
              <a:t>коэнзим</a:t>
            </a:r>
            <a:r>
              <a:rPr lang="ru-RU" sz="3000" dirty="0" smtClean="0">
                <a:solidFill>
                  <a:srgbClr val="FF0000"/>
                </a:solidFill>
              </a:rPr>
              <a:t> </a:t>
            </a:r>
            <a:r>
              <a:rPr lang="en-US" sz="3000" dirty="0">
                <a:solidFill>
                  <a:srgbClr val="FF0000"/>
                </a:solidFill>
              </a:rPr>
              <a:t>Q</a:t>
            </a:r>
            <a:r>
              <a:rPr lang="ru-RU" sz="3000" baseline="-25000" dirty="0">
                <a:solidFill>
                  <a:srgbClr val="FF0000"/>
                </a:solidFill>
              </a:rPr>
              <a:t>10</a:t>
            </a:r>
            <a:r>
              <a:rPr lang="ru-RU" sz="3000" dirty="0">
                <a:solidFill>
                  <a:srgbClr val="FF0000"/>
                </a:solidFill>
              </a:rPr>
              <a:t> </a:t>
            </a:r>
          </a:p>
          <a:p>
            <a:endParaRPr lang="ru-RU" sz="3000" dirty="0" smtClean="0"/>
          </a:p>
          <a:p>
            <a:pPr algn="just"/>
            <a:r>
              <a:rPr lang="ru-RU" sz="3000" dirty="0" smtClean="0"/>
              <a:t>Он </a:t>
            </a:r>
            <a:r>
              <a:rPr lang="ru-RU" sz="3000" dirty="0"/>
              <a:t>как кофермент участвует в переносе </a:t>
            </a:r>
            <a:r>
              <a:rPr lang="ru-RU" sz="3000" dirty="0" smtClean="0"/>
              <a:t>электронов </a:t>
            </a:r>
            <a:r>
              <a:rPr lang="ru-RU" sz="3000" dirty="0"/>
              <a:t>от ФАД-Н</a:t>
            </a:r>
            <a:r>
              <a:rPr lang="ru-RU" sz="3000" baseline="-25000" dirty="0"/>
              <a:t>2</a:t>
            </a:r>
            <a:r>
              <a:rPr lang="ru-RU" sz="3000" dirty="0"/>
              <a:t> к </a:t>
            </a:r>
            <a:r>
              <a:rPr lang="ru-RU" sz="3000" dirty="0" err="1"/>
              <a:t>цитохромам</a:t>
            </a:r>
            <a:r>
              <a:rPr lang="ru-RU" sz="3000" dirty="0"/>
              <a:t>, </a:t>
            </a:r>
            <a:r>
              <a:rPr lang="ru-RU" sz="3000" dirty="0" smtClean="0"/>
              <a:t>участвует в других </a:t>
            </a:r>
            <a:r>
              <a:rPr lang="ru-RU" sz="3000" dirty="0"/>
              <a:t>ОВР</a:t>
            </a:r>
          </a:p>
          <a:p>
            <a:pPr algn="just"/>
            <a:r>
              <a:rPr lang="ru-RU" sz="3000" dirty="0"/>
              <a:t>Применяется в лечении инфаркта миокарда.</a:t>
            </a:r>
          </a:p>
        </p:txBody>
      </p:sp>
    </p:spTree>
  </p:cSld>
  <p:clrMapOvr>
    <a:masterClrMapping/>
  </p:clrMapOvr>
  <p:transition>
    <p:check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D591-A570-478C-8E73-742902DB4CA7}" type="slidenum">
              <a:rPr lang="ru-RU"/>
              <a:pPr/>
              <a:t>24</a:t>
            </a:fld>
            <a:endParaRPr lang="ru-RU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98825" y="60325"/>
            <a:ext cx="5116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200"/>
              <a:t>Убихинон</a:t>
            </a:r>
            <a:r>
              <a:rPr lang="ru-RU" sz="3600"/>
              <a:t> </a:t>
            </a:r>
            <a:r>
              <a:rPr lang="ru-RU" sz="3600">
                <a:solidFill>
                  <a:srgbClr val="FF0000"/>
                </a:solidFill>
              </a:rPr>
              <a:t>(витамин </a:t>
            </a:r>
            <a:r>
              <a:rPr lang="en-US" sz="3600">
                <a:solidFill>
                  <a:srgbClr val="FF0000"/>
                </a:solidFill>
              </a:rPr>
              <a:t>Q)</a:t>
            </a:r>
            <a:r>
              <a:rPr lang="ru-RU" sz="3600">
                <a:solidFill>
                  <a:srgbClr val="FF0000"/>
                </a:solidFill>
              </a:rPr>
              <a:t>.</a:t>
            </a:r>
            <a:endParaRPr lang="ru-RU" sz="3200"/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 rot="1800000">
            <a:off x="3800475" y="4492625"/>
            <a:ext cx="1674813" cy="1447800"/>
          </a:xfrm>
          <a:prstGeom prst="hexagon">
            <a:avLst>
              <a:gd name="adj" fmla="val 28920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5118100" y="4533900"/>
            <a:ext cx="12176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 - 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213350" y="5448300"/>
            <a:ext cx="3892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 - (СН</a:t>
            </a:r>
            <a:r>
              <a:rPr lang="ru-RU" baseline="-25000"/>
              <a:t>2</a:t>
            </a:r>
            <a:r>
              <a:rPr lang="ru-RU"/>
              <a:t> -СН =С -СН</a:t>
            </a:r>
            <a:r>
              <a:rPr lang="ru-RU" baseline="-25000"/>
              <a:t>2</a:t>
            </a:r>
            <a:r>
              <a:rPr lang="ru-RU"/>
              <a:t>)</a:t>
            </a:r>
            <a:r>
              <a:rPr lang="ru-RU" sz="2800" baseline="-25000">
                <a:solidFill>
                  <a:srgbClr val="FF0000"/>
                </a:solidFill>
              </a:rPr>
              <a:t>10</a:t>
            </a:r>
            <a:r>
              <a:rPr lang="ru-RU" baseline="-25000"/>
              <a:t> </a:t>
            </a:r>
            <a:r>
              <a:rPr lang="ru-RU"/>
              <a:t>-Н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4432300" y="5829300"/>
            <a:ext cx="4048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2563813" y="4572000"/>
            <a:ext cx="1606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/>
              <a:t>СН</a:t>
            </a:r>
            <a:r>
              <a:rPr lang="ru-RU" baseline="-25000"/>
              <a:t>3 </a:t>
            </a:r>
            <a:r>
              <a:rPr lang="ru-RU"/>
              <a:t>-О - С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451350" y="4095750"/>
            <a:ext cx="4048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2544763" y="5410200"/>
            <a:ext cx="1606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/>
              <a:t>СН</a:t>
            </a:r>
            <a:r>
              <a:rPr lang="ru-RU" baseline="-25000"/>
              <a:t>3 </a:t>
            </a:r>
            <a:r>
              <a:rPr lang="ru-RU"/>
              <a:t>-О - С</a:t>
            </a:r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7419975" y="5845175"/>
            <a:ext cx="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7232650" y="603885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>
            <a:off x="4619625" y="6216650"/>
            <a:ext cx="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>
            <a:off x="4657725" y="3930650"/>
            <a:ext cx="0" cy="266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4432300" y="3524250"/>
            <a:ext cx="657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ОН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4470400" y="6400800"/>
            <a:ext cx="657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ОН</a:t>
            </a:r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 flipV="1">
            <a:off x="4200525" y="4549775"/>
            <a:ext cx="342900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4200525" y="5702300"/>
            <a:ext cx="260350" cy="161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>
            <a:off x="5267325" y="4978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97" name="Group 53"/>
          <p:cNvGrpSpPr>
            <a:grpSpLocks/>
          </p:cNvGrpSpPr>
          <p:nvPr/>
        </p:nvGrpSpPr>
        <p:grpSpPr bwMode="auto">
          <a:xfrm>
            <a:off x="1009650" y="5045075"/>
            <a:ext cx="1390650" cy="228600"/>
            <a:chOff x="4446" y="1140"/>
            <a:chExt cx="876" cy="144"/>
          </a:xfrm>
        </p:grpSpPr>
        <p:sp>
          <p:nvSpPr>
            <p:cNvPr id="6198" name="Line 54"/>
            <p:cNvSpPr>
              <a:spLocks noChangeShapeType="1"/>
            </p:cNvSpPr>
            <p:nvPr/>
          </p:nvSpPr>
          <p:spPr bwMode="auto">
            <a:xfrm>
              <a:off x="4446" y="1140"/>
              <a:ext cx="876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9" name="Line 55"/>
            <p:cNvSpPr>
              <a:spLocks noChangeShapeType="1"/>
            </p:cNvSpPr>
            <p:nvPr/>
          </p:nvSpPr>
          <p:spPr bwMode="auto">
            <a:xfrm rot="10792153">
              <a:off x="4446" y="1272"/>
              <a:ext cx="876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47" name="AutoShape 3"/>
          <p:cNvSpPr>
            <a:spLocks noChangeArrowheads="1"/>
          </p:cNvSpPr>
          <p:nvPr/>
        </p:nvSpPr>
        <p:spPr bwMode="auto">
          <a:xfrm rot="1800000">
            <a:off x="1504950" y="968375"/>
            <a:ext cx="1674813" cy="1447800"/>
          </a:xfrm>
          <a:prstGeom prst="hexagon">
            <a:avLst>
              <a:gd name="adj" fmla="val 28920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822575" y="1009650"/>
            <a:ext cx="12176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 - 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917825" y="1924050"/>
            <a:ext cx="39687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 - (СН</a:t>
            </a:r>
            <a:r>
              <a:rPr lang="ru-RU" baseline="-25000"/>
              <a:t>2</a:t>
            </a:r>
            <a:r>
              <a:rPr lang="ru-RU"/>
              <a:t> -СН =С -СН</a:t>
            </a:r>
            <a:r>
              <a:rPr lang="ru-RU" baseline="-25000"/>
              <a:t>2</a:t>
            </a:r>
            <a:r>
              <a:rPr lang="ru-RU"/>
              <a:t>)</a:t>
            </a:r>
            <a:r>
              <a:rPr lang="ru-RU" sz="2800" baseline="-25000">
                <a:solidFill>
                  <a:srgbClr val="FF0000"/>
                </a:solidFill>
              </a:rPr>
              <a:t>10</a:t>
            </a:r>
            <a:r>
              <a:rPr lang="ru-RU" baseline="-25000"/>
              <a:t> </a:t>
            </a:r>
            <a:r>
              <a:rPr lang="ru-RU"/>
              <a:t> -Н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36775" y="2305050"/>
            <a:ext cx="4048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68288" y="1047750"/>
            <a:ext cx="1606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/>
              <a:t>СН</a:t>
            </a:r>
            <a:r>
              <a:rPr lang="ru-RU" baseline="-25000"/>
              <a:t>3 </a:t>
            </a:r>
            <a:r>
              <a:rPr lang="ru-RU"/>
              <a:t>-О - С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155825" y="571500"/>
            <a:ext cx="40481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49238" y="1885950"/>
            <a:ext cx="1606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/>
              <a:t>СН</a:t>
            </a:r>
            <a:r>
              <a:rPr lang="ru-RU" baseline="-25000"/>
              <a:t>3 </a:t>
            </a:r>
            <a:r>
              <a:rPr lang="ru-RU"/>
              <a:t>-О - С</a:t>
            </a: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5124450" y="2320925"/>
            <a:ext cx="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937125" y="25146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grpSp>
        <p:nvGrpSpPr>
          <p:cNvPr id="6161" name="Group 17"/>
          <p:cNvGrpSpPr>
            <a:grpSpLocks/>
          </p:cNvGrpSpPr>
          <p:nvPr/>
        </p:nvGrpSpPr>
        <p:grpSpPr bwMode="auto">
          <a:xfrm>
            <a:off x="2324100" y="2692400"/>
            <a:ext cx="76200" cy="266700"/>
            <a:chOff x="1776" y="2910"/>
            <a:chExt cx="48" cy="168"/>
          </a:xfrm>
        </p:grpSpPr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>
              <a:off x="1776" y="2910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>
              <a:off x="1824" y="2910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62" name="Group 18"/>
          <p:cNvGrpSpPr>
            <a:grpSpLocks/>
          </p:cNvGrpSpPr>
          <p:nvPr/>
        </p:nvGrpSpPr>
        <p:grpSpPr bwMode="auto">
          <a:xfrm>
            <a:off x="2305050" y="425450"/>
            <a:ext cx="76200" cy="266700"/>
            <a:chOff x="1776" y="2910"/>
            <a:chExt cx="48" cy="168"/>
          </a:xfrm>
        </p:grpSpPr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1776" y="2910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1824" y="2910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136775" y="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О</a:t>
            </a:r>
            <a:endParaRPr lang="ru-RU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174875" y="287655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О</a:t>
            </a:r>
            <a:endParaRPr lang="ru-RU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1714500" y="1501775"/>
            <a:ext cx="0" cy="361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2971800" y="150177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96" name="Group 52"/>
          <p:cNvGrpSpPr>
            <a:grpSpLocks/>
          </p:cNvGrpSpPr>
          <p:nvPr/>
        </p:nvGrpSpPr>
        <p:grpSpPr bwMode="auto">
          <a:xfrm>
            <a:off x="7038975" y="1552575"/>
            <a:ext cx="1390650" cy="228600"/>
            <a:chOff x="4446" y="1140"/>
            <a:chExt cx="876" cy="144"/>
          </a:xfrm>
        </p:grpSpPr>
        <p:sp>
          <p:nvSpPr>
            <p:cNvPr id="6194" name="Line 50"/>
            <p:cNvSpPr>
              <a:spLocks noChangeShapeType="1"/>
            </p:cNvSpPr>
            <p:nvPr/>
          </p:nvSpPr>
          <p:spPr bwMode="auto">
            <a:xfrm>
              <a:off x="4446" y="1140"/>
              <a:ext cx="876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5" name="Line 51"/>
            <p:cNvSpPr>
              <a:spLocks noChangeShapeType="1"/>
            </p:cNvSpPr>
            <p:nvPr/>
          </p:nvSpPr>
          <p:spPr bwMode="auto">
            <a:xfrm rot="10792153">
              <a:off x="4446" y="1272"/>
              <a:ext cx="876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7361238" y="1123950"/>
            <a:ext cx="74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+2Н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7397750" y="1771650"/>
            <a:ext cx="67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-2Н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269875" y="3241675"/>
            <a:ext cx="24431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>
                <a:solidFill>
                  <a:srgbClr val="0000FF"/>
                </a:solidFill>
              </a:rPr>
              <a:t>ОКИСЛЕННАЯ</a:t>
            </a:r>
          </a:p>
          <a:p>
            <a:pPr algn="ctr"/>
            <a:r>
              <a:rPr lang="ru-RU">
                <a:solidFill>
                  <a:srgbClr val="0000FF"/>
                </a:solidFill>
              </a:rPr>
              <a:t>ФОРМА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5527675" y="4175125"/>
            <a:ext cx="3273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>
                <a:solidFill>
                  <a:srgbClr val="FF0000"/>
                </a:solidFill>
              </a:rPr>
              <a:t>ВОССТАНОВЛЕНАЯ</a:t>
            </a:r>
          </a:p>
          <a:p>
            <a:pPr algn="ctr"/>
            <a:r>
              <a:rPr lang="ru-RU">
                <a:solidFill>
                  <a:srgbClr val="FF0000"/>
                </a:solidFill>
              </a:rPr>
              <a:t>ФОРМА</a:t>
            </a:r>
          </a:p>
        </p:txBody>
      </p:sp>
    </p:spTree>
  </p:cSld>
  <p:clrMapOvr>
    <a:masterClrMapping/>
  </p:clrMapOvr>
  <p:transition>
    <p:check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3E2D-C648-404A-B4F6-3BABA6D757D8}" type="slidenum">
              <a:rPr lang="ru-RU"/>
              <a:pPr/>
              <a:t>25</a:t>
            </a:fld>
            <a:endParaRPr lang="ru-RU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44613" y="352246"/>
            <a:ext cx="8694670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   </a:t>
            </a:r>
            <a:r>
              <a:rPr lang="ru-RU" sz="2800" dirty="0" smtClean="0"/>
              <a:t>Витамин </a:t>
            </a:r>
            <a:r>
              <a:rPr lang="en-US" sz="2800" dirty="0"/>
              <a:t>F</a:t>
            </a:r>
            <a:r>
              <a:rPr lang="ru-RU" sz="2800" dirty="0"/>
              <a:t> </a:t>
            </a:r>
          </a:p>
          <a:p>
            <a:endParaRPr lang="ru-RU" sz="2800" dirty="0"/>
          </a:p>
          <a:p>
            <a:pPr algn="just"/>
            <a:r>
              <a:rPr lang="ru-RU" sz="2800" dirty="0"/>
              <a:t>Это группа полиненасыщенных жирных к-т </a:t>
            </a:r>
            <a:r>
              <a:rPr lang="ru-RU" sz="2800" dirty="0" smtClean="0"/>
              <a:t>(</a:t>
            </a:r>
            <a:r>
              <a:rPr lang="ru-RU" sz="2800" dirty="0" err="1"/>
              <a:t>линолевая</a:t>
            </a:r>
            <a:r>
              <a:rPr lang="ru-RU" sz="2800" dirty="0"/>
              <a:t>, линоленовая, </a:t>
            </a:r>
            <a:r>
              <a:rPr lang="ru-RU" sz="2800" dirty="0" err="1"/>
              <a:t>арахидоновая</a:t>
            </a:r>
            <a:r>
              <a:rPr lang="ru-RU" sz="2800" dirty="0"/>
              <a:t>)</a:t>
            </a:r>
          </a:p>
          <a:p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dirty="0" smtClean="0">
                <a:solidFill>
                  <a:srgbClr val="FF0000"/>
                </a:solidFill>
              </a:rPr>
              <a:t>Они </a:t>
            </a:r>
            <a:r>
              <a:rPr lang="ru-RU" sz="2800" dirty="0">
                <a:solidFill>
                  <a:srgbClr val="FF0000"/>
                </a:solidFill>
              </a:rPr>
              <a:t>не синтезируются в тканях!</a:t>
            </a:r>
          </a:p>
          <a:p>
            <a:endParaRPr lang="ru-RU" sz="2800" dirty="0" smtClean="0"/>
          </a:p>
          <a:p>
            <a:r>
              <a:rPr lang="ru-RU" sz="2800" dirty="0" smtClean="0"/>
              <a:t>Функции</a:t>
            </a:r>
            <a:r>
              <a:rPr lang="ru-RU" sz="2800" dirty="0"/>
              <a:t>: </a:t>
            </a:r>
            <a:endParaRPr lang="ru-RU" sz="2800" dirty="0" smtClean="0"/>
          </a:p>
          <a:p>
            <a:pPr algn="just"/>
            <a:r>
              <a:rPr lang="ru-RU" sz="2800" dirty="0" smtClean="0"/>
              <a:t>1</a:t>
            </a:r>
            <a:r>
              <a:rPr lang="ru-RU" sz="2800" dirty="0"/>
              <a:t>. уч. в обмене липидов ( </a:t>
            </a:r>
            <a:r>
              <a:rPr lang="ru-RU" sz="2800" dirty="0" smtClean="0"/>
              <a:t>предохраняют от </a:t>
            </a:r>
            <a:r>
              <a:rPr lang="ru-RU" sz="2800" dirty="0"/>
              <a:t>жирового перерождения печени).</a:t>
            </a:r>
          </a:p>
          <a:p>
            <a:r>
              <a:rPr lang="ru-RU" sz="2800" dirty="0"/>
              <a:t>2. </a:t>
            </a:r>
            <a:r>
              <a:rPr lang="ru-RU" sz="2800" dirty="0" smtClean="0"/>
              <a:t>Образуют </a:t>
            </a:r>
            <a:r>
              <a:rPr lang="ru-RU" sz="2800" dirty="0"/>
              <a:t>растворимый комплекс с </a:t>
            </a:r>
            <a:r>
              <a:rPr lang="ru-RU" sz="2800" dirty="0" smtClean="0"/>
              <a:t>холестерином</a:t>
            </a:r>
            <a:r>
              <a:rPr lang="ru-RU" sz="2800" dirty="0"/>
              <a:t>, </a:t>
            </a:r>
          </a:p>
          <a:p>
            <a:r>
              <a:rPr lang="ru-RU" sz="2800" dirty="0"/>
              <a:t>предупреждая развитие атеросклероза.</a:t>
            </a:r>
          </a:p>
          <a:p>
            <a:endParaRPr lang="ru-RU" sz="2800" dirty="0" smtClean="0"/>
          </a:p>
          <a:p>
            <a:r>
              <a:rPr lang="ru-RU" sz="2800" dirty="0" smtClean="0"/>
              <a:t>Источники </a:t>
            </a:r>
            <a:r>
              <a:rPr lang="ru-RU" sz="2800"/>
              <a:t>– </a:t>
            </a:r>
            <a:r>
              <a:rPr lang="ru-RU" sz="2800" smtClean="0"/>
              <a:t>растительные </a:t>
            </a:r>
            <a:r>
              <a:rPr lang="ru-RU" sz="2800" dirty="0"/>
              <a:t>жиры.</a:t>
            </a: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7FD97-978D-45AF-8388-E076EE57FC8A}" type="slidenum">
              <a:rPr lang="ru-RU"/>
              <a:pPr/>
              <a:t>3</a:t>
            </a:fld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93571" y="88404"/>
            <a:ext cx="8650178" cy="661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Причины авитаминозов и гиповитаминозов</a:t>
            </a:r>
          </a:p>
          <a:p>
            <a:pPr algn="just"/>
            <a:r>
              <a:rPr lang="ru-RU" sz="2800" dirty="0" smtClean="0"/>
              <a:t>1. Недостаточное поступление витаминов</a:t>
            </a:r>
          </a:p>
          <a:p>
            <a:pPr algn="just"/>
            <a:r>
              <a:rPr lang="ru-RU" sz="2800" dirty="0" smtClean="0"/>
              <a:t>2. Поступление с кормами антивитаминов (напр. </a:t>
            </a:r>
            <a:r>
              <a:rPr lang="ru-RU" sz="2800" dirty="0" err="1" smtClean="0"/>
              <a:t>тиаминаза</a:t>
            </a:r>
            <a:r>
              <a:rPr lang="ru-RU" sz="2800" dirty="0" smtClean="0"/>
              <a:t>)</a:t>
            </a:r>
          </a:p>
          <a:p>
            <a:pPr algn="just"/>
            <a:r>
              <a:rPr lang="ru-RU" sz="2800" dirty="0" smtClean="0"/>
              <a:t>3. Заболевание печени и </a:t>
            </a:r>
            <a:r>
              <a:rPr lang="ru-RU" sz="2800" dirty="0" err="1" smtClean="0"/>
              <a:t>пищевар</a:t>
            </a:r>
            <a:r>
              <a:rPr lang="ru-RU" sz="2800" dirty="0" smtClean="0"/>
              <a:t>. тракта с </a:t>
            </a:r>
            <a:r>
              <a:rPr lang="ru-RU" sz="2800" dirty="0" err="1" smtClean="0"/>
              <a:t>наруш</a:t>
            </a:r>
            <a:r>
              <a:rPr lang="ru-RU" sz="2800" dirty="0" smtClean="0"/>
              <a:t>. всасываемости вит. ( вторичный авитаминоз).</a:t>
            </a:r>
          </a:p>
          <a:p>
            <a:pPr algn="just"/>
            <a:r>
              <a:rPr lang="ru-RU" sz="2800" dirty="0" smtClean="0"/>
              <a:t>4</a:t>
            </a:r>
            <a:r>
              <a:rPr lang="ru-RU" sz="2800" dirty="0"/>
              <a:t>. Неправильное прим. </a:t>
            </a:r>
            <a:r>
              <a:rPr lang="ru-RU" sz="2800" dirty="0" smtClean="0"/>
              <a:t>лекарств. препаратов - </a:t>
            </a:r>
            <a:r>
              <a:rPr lang="ru-RU" sz="2800" dirty="0"/>
              <a:t>антибиотиков кот, </a:t>
            </a:r>
            <a:r>
              <a:rPr lang="ru-RU" sz="2800" dirty="0" smtClean="0"/>
              <a:t>убивают </a:t>
            </a:r>
            <a:r>
              <a:rPr lang="ru-RU" sz="2800" dirty="0" err="1"/>
              <a:t>микроорг</a:t>
            </a:r>
            <a:r>
              <a:rPr lang="ru-RU" sz="2800" dirty="0"/>
              <a:t>., </a:t>
            </a:r>
            <a:r>
              <a:rPr lang="ru-RU" sz="2800" dirty="0" smtClean="0"/>
              <a:t>синтезирующие  </a:t>
            </a:r>
            <a:r>
              <a:rPr lang="ru-RU" sz="2800" dirty="0"/>
              <a:t>вит. в </a:t>
            </a:r>
            <a:r>
              <a:rPr lang="ru-RU" sz="2800" dirty="0" smtClean="0"/>
              <a:t>пищеварительном </a:t>
            </a:r>
            <a:r>
              <a:rPr lang="ru-RU" sz="2800" dirty="0"/>
              <a:t>тракте</a:t>
            </a:r>
          </a:p>
          <a:p>
            <a:pPr algn="just"/>
            <a:r>
              <a:rPr lang="ru-RU" sz="2800" dirty="0"/>
              <a:t>5. </a:t>
            </a:r>
            <a:r>
              <a:rPr lang="ru-RU" sz="2800" dirty="0" smtClean="0"/>
              <a:t>Отсутствие </a:t>
            </a:r>
            <a:r>
              <a:rPr lang="ru-RU" sz="2800" dirty="0"/>
              <a:t>в-в для микробного синтеза </a:t>
            </a:r>
            <a:r>
              <a:rPr lang="ru-RU" sz="2800" dirty="0" smtClean="0"/>
              <a:t>витаминов (Со </a:t>
            </a:r>
            <a:r>
              <a:rPr lang="ru-RU" sz="2800" dirty="0"/>
              <a:t>для В</a:t>
            </a:r>
            <a:r>
              <a:rPr lang="ru-RU" sz="2800" baseline="-25000" dirty="0"/>
              <a:t>12</a:t>
            </a:r>
            <a:r>
              <a:rPr lang="ru-RU" sz="2800" dirty="0"/>
              <a:t>)</a:t>
            </a:r>
          </a:p>
          <a:p>
            <a:pPr algn="just"/>
            <a:r>
              <a:rPr lang="ru-RU" sz="2800" dirty="0"/>
              <a:t>6. Нарушение </a:t>
            </a:r>
            <a:r>
              <a:rPr lang="ru-RU" sz="2800" dirty="0" smtClean="0"/>
              <a:t>зоогигиенических </a:t>
            </a:r>
            <a:r>
              <a:rPr lang="ru-RU" sz="2800" dirty="0"/>
              <a:t>норм - загазованность, </a:t>
            </a:r>
            <a:r>
              <a:rPr lang="ru-RU" sz="2800" dirty="0" smtClean="0"/>
              <a:t>недостаточное освещен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/>
              <a:t>7. Повышенная </a:t>
            </a:r>
            <a:r>
              <a:rPr lang="ru-RU" sz="2800" dirty="0" smtClean="0"/>
              <a:t>потребность </a:t>
            </a:r>
            <a:r>
              <a:rPr lang="ru-RU" sz="2800" dirty="0"/>
              <a:t>в них при </a:t>
            </a:r>
            <a:r>
              <a:rPr lang="ru-RU" sz="2800" dirty="0" smtClean="0"/>
              <a:t>высокой </a:t>
            </a:r>
            <a:r>
              <a:rPr lang="ru-RU" sz="2800" dirty="0"/>
              <a:t>продуктивности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45292-21F7-439E-977C-FF78B1D16D0D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04967" y="612845"/>
            <a:ext cx="828419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Признаки авитаминозов</a:t>
            </a:r>
          </a:p>
          <a:p>
            <a:pPr algn="just"/>
            <a:r>
              <a:rPr lang="ru-RU" sz="2800" dirty="0" smtClean="0"/>
              <a:t>1. Неспецифические-  отсутствие аппетита, угнетение, снижение всех видов продуктивности.</a:t>
            </a:r>
          </a:p>
          <a:p>
            <a:pPr algn="just"/>
            <a:r>
              <a:rPr lang="ru-RU" sz="2800" dirty="0" smtClean="0"/>
              <a:t>2. Специфические - при недостатке вит. Д - рахит, вит. С - </a:t>
            </a:r>
            <a:r>
              <a:rPr lang="ru-RU" sz="2800" dirty="0" err="1" smtClean="0"/>
              <a:t>цынга</a:t>
            </a:r>
            <a:endParaRPr lang="ru-RU" sz="2800" dirty="0" smtClean="0"/>
          </a:p>
          <a:p>
            <a:endParaRPr lang="ru-RU" dirty="0" smtClean="0"/>
          </a:p>
          <a:p>
            <a:pPr algn="just"/>
            <a:r>
              <a:rPr lang="ru-RU" sz="3200" dirty="0" smtClean="0"/>
              <a:t>Провитамины</a:t>
            </a:r>
            <a:r>
              <a:rPr lang="ru-RU" sz="2800" dirty="0" smtClean="0"/>
              <a:t> -</a:t>
            </a:r>
            <a:r>
              <a:rPr lang="ru-RU" dirty="0" smtClean="0"/>
              <a:t> </a:t>
            </a:r>
            <a:r>
              <a:rPr lang="ru-RU" sz="2800" dirty="0" smtClean="0"/>
              <a:t>неактивная форма витаминов (</a:t>
            </a:r>
            <a:r>
              <a:rPr lang="el-GR" sz="2800" dirty="0" smtClean="0"/>
              <a:t>β</a:t>
            </a:r>
            <a:r>
              <a:rPr lang="ru-RU" sz="2800" dirty="0" smtClean="0"/>
              <a:t>-каротин превращается в вит. А)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3200" dirty="0" smtClean="0"/>
              <a:t>Антивитамины</a:t>
            </a:r>
            <a:r>
              <a:rPr lang="ru-RU" dirty="0" smtClean="0"/>
              <a:t> - </a:t>
            </a:r>
            <a:r>
              <a:rPr lang="ru-RU" sz="2800" dirty="0" smtClean="0"/>
              <a:t>в-</a:t>
            </a:r>
            <a:r>
              <a:rPr lang="ru-RU" sz="2800" dirty="0" err="1" smtClean="0"/>
              <a:t>ва</a:t>
            </a:r>
            <a:r>
              <a:rPr lang="ru-RU" sz="2800" dirty="0" smtClean="0"/>
              <a:t> разрушающие вит.,  часто близкие к ним по структуре.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3013481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FF99-A6FF-4E86-B19A-74306EEAD4F0}" type="slidenum">
              <a:rPr lang="ru-RU"/>
              <a:pPr/>
              <a:t>5</a:t>
            </a:fld>
            <a:endParaRPr lang="ru-RU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45758" y="934255"/>
            <a:ext cx="8075162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Классификация витаминов</a:t>
            </a:r>
          </a:p>
          <a:p>
            <a:endParaRPr lang="ru-RU" sz="3200" dirty="0">
              <a:solidFill>
                <a:srgbClr val="FF0000"/>
              </a:solidFill>
            </a:endParaRPr>
          </a:p>
          <a:p>
            <a:r>
              <a:rPr lang="ru-RU" dirty="0"/>
              <a:t>Жирорастворимые  -  А, Д, Е, </a:t>
            </a:r>
            <a:r>
              <a:rPr lang="ru-RU" dirty="0" smtClean="0"/>
              <a:t>К,</a:t>
            </a:r>
            <a:r>
              <a:rPr lang="en-US" dirty="0" smtClean="0"/>
              <a:t> </a:t>
            </a:r>
            <a:r>
              <a:rPr lang="en-US" dirty="0"/>
              <a:t>F, Q.</a:t>
            </a:r>
          </a:p>
          <a:p>
            <a:r>
              <a:rPr lang="en-US" dirty="0" err="1"/>
              <a:t>Водорастворимые</a:t>
            </a:r>
            <a:r>
              <a:rPr lang="en-US" dirty="0"/>
              <a:t> - </a:t>
            </a:r>
            <a:r>
              <a:rPr lang="en-US" dirty="0" err="1" smtClean="0"/>
              <a:t>гр</a:t>
            </a:r>
            <a:r>
              <a:rPr lang="ru-RU" dirty="0" err="1" smtClean="0"/>
              <a:t>уппа</a:t>
            </a:r>
            <a:r>
              <a:rPr lang="en-US" dirty="0" smtClean="0"/>
              <a:t> </a:t>
            </a:r>
            <a:r>
              <a:rPr lang="en-US" dirty="0"/>
              <a:t>В, С, Р</a:t>
            </a:r>
            <a:endParaRPr lang="ru-RU" dirty="0"/>
          </a:p>
          <a:p>
            <a:endParaRPr lang="ru-RU" dirty="0"/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ЖИРОРАСТВОРИМЫЕ </a:t>
            </a:r>
            <a:r>
              <a:rPr lang="ru-RU" dirty="0">
                <a:solidFill>
                  <a:srgbClr val="FF0000"/>
                </a:solidFill>
              </a:rPr>
              <a:t>ВИТАМИНЫ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Жирорастворимые</a:t>
            </a:r>
            <a:r>
              <a:rPr lang="en-US" dirty="0"/>
              <a:t> - </a:t>
            </a:r>
            <a:r>
              <a:rPr lang="en-US" dirty="0" err="1" smtClean="0"/>
              <a:t>устойч</a:t>
            </a:r>
            <a:r>
              <a:rPr lang="ru-RU" dirty="0" err="1" smtClean="0"/>
              <a:t>ивые</a:t>
            </a:r>
            <a:r>
              <a:rPr lang="en-US" dirty="0" smtClean="0"/>
              <a:t> </a:t>
            </a:r>
            <a:r>
              <a:rPr lang="en-US" dirty="0"/>
              <a:t>к </a:t>
            </a:r>
            <a:r>
              <a:rPr lang="en-US" dirty="0" err="1" smtClean="0"/>
              <a:t>нагрев</a:t>
            </a:r>
            <a:r>
              <a:rPr lang="ru-RU" dirty="0" err="1" smtClean="0"/>
              <a:t>анию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измен</a:t>
            </a:r>
            <a:r>
              <a:rPr lang="ru-RU" dirty="0" err="1" smtClean="0"/>
              <a:t>ение</a:t>
            </a:r>
            <a:r>
              <a:rPr lang="en-US" dirty="0" smtClean="0"/>
              <a:t> </a:t>
            </a:r>
            <a:r>
              <a:rPr lang="en-US" dirty="0" err="1"/>
              <a:t>рН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err="1" smtClean="0"/>
              <a:t>образуют</a:t>
            </a:r>
            <a:r>
              <a:rPr lang="en-US" dirty="0" smtClean="0"/>
              <a:t> </a:t>
            </a:r>
            <a:r>
              <a:rPr lang="en-US" dirty="0" err="1"/>
              <a:t>резервы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печень</a:t>
            </a:r>
            <a:r>
              <a:rPr lang="ru-RU" dirty="0" smtClean="0"/>
              <a:t>, подкожная клетчатка</a:t>
            </a:r>
            <a:r>
              <a:rPr lang="en-US" dirty="0" smtClean="0"/>
              <a:t>), </a:t>
            </a:r>
            <a:r>
              <a:rPr lang="en-US" dirty="0" err="1" smtClean="0"/>
              <a:t>выпол</a:t>
            </a:r>
            <a:r>
              <a:rPr lang="ru-RU" dirty="0" err="1" smtClean="0"/>
              <a:t>няют</a:t>
            </a:r>
            <a:r>
              <a:rPr lang="en-US" dirty="0" smtClean="0"/>
              <a:t> </a:t>
            </a:r>
            <a:r>
              <a:rPr lang="ru-RU" dirty="0"/>
              <a:t>п</a:t>
            </a:r>
            <a:r>
              <a:rPr lang="en-US" dirty="0" err="1"/>
              <a:t>ластич</a:t>
            </a:r>
            <a:r>
              <a:rPr lang="ru-RU" dirty="0" err="1"/>
              <a:t>еские</a:t>
            </a:r>
            <a:r>
              <a:rPr lang="ru-RU" dirty="0"/>
              <a:t> </a:t>
            </a:r>
            <a:r>
              <a:rPr lang="en-US" dirty="0"/>
              <a:t>ф</a:t>
            </a:r>
            <a:r>
              <a:rPr lang="ru-RU" dirty="0" err="1"/>
              <a:t>унк</a:t>
            </a:r>
            <a:r>
              <a:rPr lang="en-US" dirty="0" err="1"/>
              <a:t>ции</a:t>
            </a:r>
            <a:r>
              <a:rPr lang="en-US" dirty="0"/>
              <a:t>.</a:t>
            </a:r>
            <a:endParaRPr lang="ru-RU" dirty="0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5274-6844-4264-B519-7C112E6FC5E4}" type="slidenum">
              <a:rPr lang="ru-RU"/>
              <a:pPr/>
              <a:t>6</a:t>
            </a:fld>
            <a:endParaRPr lang="ru-RU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 rot="1800000">
            <a:off x="1524000" y="2190750"/>
            <a:ext cx="1752600" cy="1516063"/>
          </a:xfrm>
          <a:prstGeom prst="hexagon">
            <a:avLst>
              <a:gd name="adj" fmla="val 28901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819400" y="22669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895600" y="31813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09800" y="18097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3048000" y="272415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279775" y="2251075"/>
            <a:ext cx="557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СН-СН 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СН-СН</a:t>
            </a:r>
            <a:r>
              <a:rPr lang="ru-RU" baseline="-25000"/>
              <a:t>2</a:t>
            </a:r>
            <a:r>
              <a:rPr lang="ru-RU"/>
              <a:t>ОН</a:t>
            </a: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124200" y="2495550"/>
            <a:ext cx="190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3219450" y="3409950"/>
            <a:ext cx="3429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508375" y="3146425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574925" y="136525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831975" y="13462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460875" y="16891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800000"/>
                </a:solidFill>
              </a:rPr>
              <a:t>СН</a:t>
            </a:r>
            <a:r>
              <a:rPr lang="ru-RU" baseline="-25000">
                <a:solidFill>
                  <a:srgbClr val="800000"/>
                </a:solidFill>
              </a:rPr>
              <a:t>3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613525" y="16891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800000"/>
                </a:solidFill>
              </a:rPr>
              <a:t>СН</a:t>
            </a:r>
            <a:r>
              <a:rPr lang="ru-RU" baseline="-25000">
                <a:solidFill>
                  <a:srgbClr val="800000"/>
                </a:solidFill>
              </a:rPr>
              <a:t>3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4667250" y="2076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6819900" y="2076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H="1" flipV="1">
            <a:off x="2114550" y="17145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H="1">
            <a:off x="2552700" y="17145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1085850" y="2251075"/>
            <a:ext cx="7429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Н</a:t>
            </a:r>
            <a:r>
              <a:rPr lang="ru-RU" baseline="-25000"/>
              <a:t>2</a:t>
            </a:r>
            <a:r>
              <a:rPr lang="ru-RU"/>
              <a:t>С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104900" y="3165475"/>
            <a:ext cx="7429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Н</a:t>
            </a:r>
            <a:r>
              <a:rPr lang="ru-RU" baseline="-25000"/>
              <a:t>2</a:t>
            </a:r>
            <a:r>
              <a:rPr lang="ru-RU"/>
              <a:t>С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2232025" y="3698875"/>
            <a:ext cx="7429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2</a:t>
            </a:r>
            <a:endParaRPr lang="ru-RU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3241675" y="4670425"/>
            <a:ext cx="5578475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/>
              <a:t>Витамин А</a:t>
            </a:r>
            <a:r>
              <a:rPr lang="ru-RU" sz="2800" baseline="-25000"/>
              <a:t>1</a:t>
            </a:r>
            <a:r>
              <a:rPr lang="ru-RU" sz="2800"/>
              <a:t>-циклический, </a:t>
            </a:r>
            <a:r>
              <a:rPr lang="ru-RU" sz="2800">
                <a:solidFill>
                  <a:srgbClr val="FF0000"/>
                </a:solidFill>
              </a:rPr>
              <a:t>ненасыщеный</a:t>
            </a:r>
            <a:r>
              <a:rPr lang="ru-RU" sz="2800"/>
              <a:t>, одноатомный спирт</a:t>
            </a:r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 flipH="1">
            <a:off x="3162300" y="27051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203325" y="0"/>
            <a:ext cx="6454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/>
              <a:t> </a:t>
            </a:r>
            <a:r>
              <a:rPr lang="ru-RU" sz="3200"/>
              <a:t>Ретинол,</a:t>
            </a:r>
            <a:r>
              <a:rPr lang="ru-RU" sz="2800"/>
              <a:t> </a:t>
            </a:r>
            <a:r>
              <a:rPr lang="ru-RU" sz="3200"/>
              <a:t>(витамин А</a:t>
            </a:r>
            <a:r>
              <a:rPr lang="ru-RU" sz="3200" baseline="-25000"/>
              <a:t>1</a:t>
            </a:r>
            <a:r>
              <a:rPr lang="ru-RU" sz="3200"/>
              <a:t>),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270125" y="561975"/>
            <a:ext cx="4403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/>
              <a:t>антиксерофтальмический</a:t>
            </a:r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999CB-F53C-491D-B500-E5911E59FB75}" type="slidenum">
              <a:rPr lang="ru-RU"/>
              <a:pPr/>
              <a:t>7</a:t>
            </a:fld>
            <a:endParaRPr lang="ru-RU"/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 rot="1800000">
            <a:off x="1524000" y="2190750"/>
            <a:ext cx="1752600" cy="1516063"/>
          </a:xfrm>
          <a:prstGeom prst="hexagon">
            <a:avLst>
              <a:gd name="adj" fmla="val 28901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19400" y="22669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895600" y="31813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09800" y="1809750"/>
            <a:ext cx="45720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048000" y="272415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279775" y="2251075"/>
            <a:ext cx="549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СН-СН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</a:t>
            </a:r>
            <a:r>
              <a:rPr lang="ru-RU">
                <a:solidFill>
                  <a:srgbClr val="FF0000"/>
                </a:solidFill>
              </a:rPr>
              <a:t>=</a:t>
            </a:r>
            <a:r>
              <a:rPr lang="ru-RU"/>
              <a:t>СН-СН</a:t>
            </a:r>
            <a:r>
              <a:rPr lang="ru-RU" baseline="-25000"/>
              <a:t>2</a:t>
            </a:r>
            <a:r>
              <a:rPr lang="ru-RU"/>
              <a:t>ОН</a:t>
            </a: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3124200" y="2495550"/>
            <a:ext cx="190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3219450" y="3409950"/>
            <a:ext cx="3429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508375" y="3146425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574925" y="136525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831975" y="13462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  <a:r>
              <a:rPr lang="ru-RU" baseline="-25000"/>
              <a:t>3</a:t>
            </a:r>
            <a:endParaRPr lang="ru-RU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460875" y="16891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800000"/>
                </a:solidFill>
              </a:rPr>
              <a:t>СН</a:t>
            </a:r>
            <a:r>
              <a:rPr lang="ru-RU" baseline="-25000">
                <a:solidFill>
                  <a:srgbClr val="800000"/>
                </a:solidFill>
              </a:rPr>
              <a:t>3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613525" y="16891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800000"/>
                </a:solidFill>
              </a:rPr>
              <a:t>СН</a:t>
            </a:r>
            <a:r>
              <a:rPr lang="ru-RU" baseline="-25000">
                <a:solidFill>
                  <a:srgbClr val="800000"/>
                </a:solidFill>
              </a:rPr>
              <a:t>3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667250" y="2076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6819900" y="20764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 flipV="1">
            <a:off x="2114550" y="17145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2552700" y="17145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085850" y="2251075"/>
            <a:ext cx="7429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Н</a:t>
            </a:r>
            <a:r>
              <a:rPr lang="ru-RU" baseline="-25000"/>
              <a:t>2</a:t>
            </a:r>
            <a:r>
              <a:rPr lang="ru-RU"/>
              <a:t>С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104900" y="3165475"/>
            <a:ext cx="6413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НС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2232025" y="3698875"/>
            <a:ext cx="6413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СН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H="1">
            <a:off x="3162300" y="27051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1298575" y="419100"/>
            <a:ext cx="6454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/>
              <a:t> </a:t>
            </a:r>
            <a:r>
              <a:rPr lang="ru-RU" sz="3200"/>
              <a:t>Дегидроретинол</a:t>
            </a:r>
            <a:r>
              <a:rPr lang="ru-RU" sz="2800"/>
              <a:t> </a:t>
            </a:r>
            <a:r>
              <a:rPr lang="ru-RU" sz="3200"/>
              <a:t>(витамин А</a:t>
            </a:r>
            <a:r>
              <a:rPr lang="ru-RU" sz="3200" baseline="-25000"/>
              <a:t>2</a:t>
            </a:r>
            <a:r>
              <a:rPr lang="ru-RU" sz="3200"/>
              <a:t>)</a:t>
            </a:r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1695450" y="3581400"/>
            <a:ext cx="438150" cy="2476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1752600" y="3448050"/>
            <a:ext cx="457200" cy="266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358775" y="4556125"/>
            <a:ext cx="8550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/>
              <a:t>Отличается от А</a:t>
            </a:r>
            <a:r>
              <a:rPr lang="ru-RU" sz="2000"/>
              <a:t>1 </a:t>
            </a:r>
            <a:r>
              <a:rPr lang="ru-RU"/>
              <a:t>дополнительной двойной связью в кольце</a:t>
            </a:r>
          </a:p>
          <a:p>
            <a:r>
              <a:rPr lang="ru-RU"/>
              <a:t>Бета -ионона </a:t>
            </a:r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0FEC6-77E6-428F-9640-B3F4E9B68C43}" type="slidenum">
              <a:rPr lang="ru-RU"/>
              <a:pPr/>
              <a:t>8</a:t>
            </a:fld>
            <a:endParaRPr lang="ru-RU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203575" y="10509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13900" y="554534"/>
            <a:ext cx="847526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Функции</a:t>
            </a:r>
            <a:r>
              <a:rPr lang="ru-RU" sz="2800" dirty="0"/>
              <a:t>:</a:t>
            </a:r>
          </a:p>
          <a:p>
            <a:endParaRPr lang="ru-RU" sz="2800" dirty="0"/>
          </a:p>
          <a:p>
            <a:pPr algn="just">
              <a:buClr>
                <a:schemeClr val="tx1"/>
              </a:buClr>
              <a:buSzPts val="2400"/>
              <a:buFont typeface="Times New Roman" panose="02020603050405020304" pitchFamily="18" charset="0"/>
              <a:buNone/>
            </a:pPr>
            <a:r>
              <a:rPr lang="ru-RU" sz="2800" dirty="0">
                <a:latin typeface="+mj-lt"/>
              </a:rPr>
              <a:t>1</a:t>
            </a:r>
            <a:r>
              <a:rPr lang="ru-RU" sz="2800" dirty="0">
                <a:latin typeface="Arial" panose="020B0604020202020204" pitchFamily="34" charset="0"/>
              </a:rPr>
              <a:t>.</a:t>
            </a:r>
            <a:r>
              <a:rPr lang="ru-RU" sz="2800" dirty="0"/>
              <a:t>Стимулирует синтез сложных белков – </a:t>
            </a:r>
            <a:r>
              <a:rPr lang="ru-RU" sz="2800" dirty="0" smtClean="0"/>
              <a:t>гликопротеидов </a:t>
            </a:r>
            <a:r>
              <a:rPr lang="ru-RU" sz="2800" dirty="0"/>
              <a:t>(муцин). При  авитаминозе  синтезируются </a:t>
            </a:r>
            <a:r>
              <a:rPr lang="ru-RU" sz="2800" dirty="0" smtClean="0">
                <a:latin typeface="Arial" panose="020B0604020202020204" pitchFamily="34" charset="0"/>
              </a:rPr>
              <a:t>    </a:t>
            </a:r>
            <a:r>
              <a:rPr lang="ru-RU" sz="2800" dirty="0"/>
              <a:t>кератины,</a:t>
            </a:r>
            <a:r>
              <a:rPr lang="ru-RU" sz="2800" dirty="0">
                <a:latin typeface="Arial" panose="020B0604020202020204" pitchFamily="34" charset="0"/>
              </a:rPr>
              <a:t> </a:t>
            </a:r>
            <a:r>
              <a:rPr lang="ru-RU" sz="2800" dirty="0" smtClean="0"/>
              <a:t>кот</a:t>
            </a:r>
            <a:r>
              <a:rPr lang="ru-RU" sz="2800" dirty="0" smtClean="0"/>
              <a:t>орые</a:t>
            </a:r>
            <a:r>
              <a:rPr lang="ru-RU" sz="2800" dirty="0" smtClean="0"/>
              <a:t> вызывают </a:t>
            </a:r>
            <a:r>
              <a:rPr lang="ru-RU" sz="2800" dirty="0">
                <a:latin typeface="+mj-lt"/>
              </a:rPr>
              <a:t>о</a:t>
            </a:r>
            <a:r>
              <a:rPr lang="ru-RU" sz="2800" dirty="0"/>
              <a:t>роговение (кератоз) </a:t>
            </a:r>
            <a:r>
              <a:rPr lang="ru-RU" sz="2800" dirty="0" smtClean="0"/>
              <a:t>слизистых </a:t>
            </a:r>
            <a:r>
              <a:rPr lang="ru-RU" sz="2800" dirty="0"/>
              <a:t>оболочек, </a:t>
            </a:r>
            <a:r>
              <a:rPr lang="ru-RU" sz="2800" dirty="0" err="1"/>
              <a:t>ксерофтолмию</a:t>
            </a:r>
            <a:r>
              <a:rPr lang="ru-RU" sz="2800" dirty="0"/>
              <a:t>.</a:t>
            </a:r>
            <a:endParaRPr lang="ru-RU" sz="2800" dirty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SzPts val="2400"/>
              <a:buFont typeface="Times New Roman" panose="02020603050405020304" pitchFamily="18" charset="0"/>
              <a:buNone/>
            </a:pPr>
            <a:endParaRPr lang="ru-RU" sz="2800" dirty="0">
              <a:latin typeface="Arial" panose="020B0604020202020204" pitchFamily="34" charset="0"/>
            </a:endParaRPr>
          </a:p>
          <a:p>
            <a:pPr algn="just"/>
            <a:r>
              <a:rPr lang="ru-RU" sz="2800" dirty="0"/>
              <a:t>2.  Входит в состав зрительного пигмента родопсина в </a:t>
            </a:r>
            <a:r>
              <a:rPr lang="ru-RU" sz="2800" dirty="0" smtClean="0"/>
              <a:t> </a:t>
            </a:r>
            <a:r>
              <a:rPr lang="ru-RU" sz="2800" dirty="0"/>
              <a:t>сетчатке глаза в виде альдегида </a:t>
            </a:r>
            <a:r>
              <a:rPr lang="ru-RU" sz="2800" dirty="0">
                <a:latin typeface="Arial" panose="020B0604020202020204" pitchFamily="34" charset="0"/>
              </a:rPr>
              <a:t>(</a:t>
            </a:r>
            <a:r>
              <a:rPr lang="ru-RU" sz="2800" dirty="0" err="1"/>
              <a:t>ретиналь</a:t>
            </a:r>
            <a:r>
              <a:rPr lang="ru-RU" sz="2800" dirty="0">
                <a:latin typeface="Arial" panose="020B0604020202020204" pitchFamily="34" charset="0"/>
              </a:rPr>
              <a:t>).</a:t>
            </a:r>
          </a:p>
          <a:p>
            <a:r>
              <a:rPr lang="ru-RU" sz="2800" dirty="0"/>
              <a:t> 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47A27-8BD6-419D-A667-A03C9276FC43}" type="slidenum">
              <a:rPr lang="ru-RU"/>
              <a:pPr/>
              <a:t>9</a:t>
            </a:fld>
            <a:endParaRPr lang="ru-RU"/>
          </a:p>
        </p:txBody>
      </p:sp>
      <p:grpSp>
        <p:nvGrpSpPr>
          <p:cNvPr id="17425" name="Group 17"/>
          <p:cNvGrpSpPr>
            <a:grpSpLocks/>
          </p:cNvGrpSpPr>
          <p:nvPr/>
        </p:nvGrpSpPr>
        <p:grpSpPr bwMode="auto">
          <a:xfrm>
            <a:off x="841375" y="971550"/>
            <a:ext cx="7037388" cy="4586288"/>
            <a:chOff x="602" y="756"/>
            <a:chExt cx="4433" cy="2889"/>
          </a:xfrm>
        </p:grpSpPr>
        <p:sp>
          <p:nvSpPr>
            <p:cNvPr id="17410" name="Text Box 2"/>
            <p:cNvSpPr txBox="1">
              <a:spLocks noChangeArrowheads="1"/>
            </p:cNvSpPr>
            <p:nvPr/>
          </p:nvSpPr>
          <p:spPr bwMode="auto">
            <a:xfrm>
              <a:off x="2378" y="756"/>
              <a:ext cx="16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/>
                <a:t>РОДОПСИН</a:t>
              </a:r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602" y="1926"/>
              <a:ext cx="230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транс-РЕТИНАЛЬ     </a:t>
              </a: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3950" y="1902"/>
              <a:ext cx="97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ОПСИН</a:t>
              </a:r>
              <a:endParaRPr lang="ru-RU"/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734" y="2670"/>
              <a:ext cx="180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цис-РЕТИНАЛЬ</a:t>
              </a:r>
              <a:endParaRPr lang="ru-RU"/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1262" y="1218"/>
              <a:ext cx="72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0000"/>
                  </a:solidFill>
                </a:rPr>
                <a:t>СВЕТ</a:t>
              </a:r>
              <a:endParaRPr lang="ru-RU"/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 flipH="1">
              <a:off x="1644" y="1212"/>
              <a:ext cx="972" cy="6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3372" y="1212"/>
              <a:ext cx="996" cy="6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 flipV="1">
              <a:off x="1987" y="1308"/>
              <a:ext cx="881" cy="5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 flipH="1" flipV="1">
              <a:off x="3204" y="1332"/>
              <a:ext cx="802" cy="5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1296" y="2328"/>
              <a:ext cx="0" cy="3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 flipV="1">
              <a:off x="1512" y="2268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4046" y="2286"/>
              <a:ext cx="8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(белок)</a:t>
              </a:r>
              <a:endParaRPr lang="ru-RU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1022" y="3318"/>
              <a:ext cx="401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Ретиналь - альдегид ретинола (вит. А)</a:t>
              </a:r>
            </a:p>
          </p:txBody>
        </p:sp>
      </p:grp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1152</Words>
  <Application>Microsoft Office PowerPoint</Application>
  <PresentationFormat>Экран (4:3)</PresentationFormat>
  <Paragraphs>296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Symbol</vt:lpstr>
      <vt:lpstr>Times New Roman</vt:lpstr>
      <vt:lpstr>Оформление по умолчанию</vt:lpstr>
      <vt:lpstr>Тема:  Витамины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Жирорастворимые витамины</dc:title>
  <dc:creator>1</dc:creator>
  <cp:lastModifiedBy>1</cp:lastModifiedBy>
  <cp:revision>60</cp:revision>
  <dcterms:created xsi:type="dcterms:W3CDTF">1601-01-01T00:00:00Z</dcterms:created>
  <dcterms:modified xsi:type="dcterms:W3CDTF">2016-09-28T06:04:31Z</dcterms:modified>
</cp:coreProperties>
</file>